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7" r:id="rId3"/>
  </p:sldMasterIdLst>
  <p:notesMasterIdLst>
    <p:notesMasterId r:id="rId39"/>
  </p:notesMasterIdLst>
  <p:handoutMasterIdLst>
    <p:handoutMasterId r:id="rId40"/>
  </p:handoutMasterIdLst>
  <p:sldIdLst>
    <p:sldId id="1033" r:id="rId4"/>
    <p:sldId id="918" r:id="rId5"/>
    <p:sldId id="919" r:id="rId6"/>
    <p:sldId id="1035" r:id="rId7"/>
    <p:sldId id="920" r:id="rId8"/>
    <p:sldId id="921" r:id="rId9"/>
    <p:sldId id="922" r:id="rId10"/>
    <p:sldId id="923" r:id="rId11"/>
    <p:sldId id="924" r:id="rId12"/>
    <p:sldId id="1090" r:id="rId13"/>
    <p:sldId id="1060" r:id="rId14"/>
    <p:sldId id="1085" r:id="rId15"/>
    <p:sldId id="1086" r:id="rId16"/>
    <p:sldId id="1087" r:id="rId17"/>
    <p:sldId id="1079" r:id="rId18"/>
    <p:sldId id="1062" r:id="rId19"/>
    <p:sldId id="1064" r:id="rId20"/>
    <p:sldId id="1065" r:id="rId21"/>
    <p:sldId id="1063" r:id="rId22"/>
    <p:sldId id="1066" r:id="rId23"/>
    <p:sldId id="1088" r:id="rId24"/>
    <p:sldId id="1069" r:id="rId25"/>
    <p:sldId id="1089" r:id="rId26"/>
    <p:sldId id="1067" r:id="rId27"/>
    <p:sldId id="1068" r:id="rId28"/>
    <p:sldId id="1070" r:id="rId29"/>
    <p:sldId id="1071" r:id="rId30"/>
    <p:sldId id="1073" r:id="rId31"/>
    <p:sldId id="945" r:id="rId32"/>
    <p:sldId id="1074" r:id="rId33"/>
    <p:sldId id="1092" r:id="rId34"/>
    <p:sldId id="1091" r:id="rId35"/>
    <p:sldId id="1093" r:id="rId36"/>
    <p:sldId id="947" r:id="rId37"/>
    <p:sldId id="990" r:id="rId38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DFFCC"/>
    <a:srgbClr val="D8FEC2"/>
    <a:srgbClr val="00B700"/>
    <a:srgbClr val="0070C1"/>
    <a:srgbClr val="0195F3"/>
    <a:srgbClr val="B0FFD8"/>
    <a:srgbClr val="0071C1"/>
    <a:srgbClr val="21985D"/>
    <a:srgbClr val="00B800"/>
    <a:srgbClr val="00B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224" y="200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3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54D2CD3D-2862-4FC1-BF6E-B06D042BAD3C}"/>
    <pc:docChg chg="undo custSel modSld">
      <pc:chgData name="Mak Roberts" userId="9f338eff-2743-45c8-be3d-ba747cbf8532" providerId="ADAL" clId="{54D2CD3D-2862-4FC1-BF6E-B06D042BAD3C}" dt="2024-10-09T18:53:50.841" v="196" actId="13822"/>
      <pc:docMkLst>
        <pc:docMk/>
      </pc:docMkLst>
      <pc:sldChg chg="modSp mod modAnim">
        <pc:chgData name="Mak Roberts" userId="9f338eff-2743-45c8-be3d-ba747cbf8532" providerId="ADAL" clId="{54D2CD3D-2862-4FC1-BF6E-B06D042BAD3C}" dt="2024-10-09T18:53:10.239" v="192" actId="13822"/>
        <pc:sldMkLst>
          <pc:docMk/>
          <pc:sldMk cId="1692563286" sldId="945"/>
        </pc:sldMkLst>
      </pc:sldChg>
      <pc:sldChg chg="modSp mod">
        <pc:chgData name="Mak Roberts" userId="9f338eff-2743-45c8-be3d-ba747cbf8532" providerId="ADAL" clId="{54D2CD3D-2862-4FC1-BF6E-B06D042BAD3C}" dt="2024-10-07T18:51:13.975" v="180" actId="207"/>
        <pc:sldMkLst>
          <pc:docMk/>
          <pc:sldMk cId="1307329132" sldId="1033"/>
        </pc:sldMkLst>
      </pc:sldChg>
      <pc:sldChg chg="modSp mod modAnim">
        <pc:chgData name="Mak Roberts" userId="9f338eff-2743-45c8-be3d-ba747cbf8532" providerId="ADAL" clId="{54D2CD3D-2862-4FC1-BF6E-B06D042BAD3C}" dt="2024-10-07T18:15:22.198" v="54" actId="1076"/>
        <pc:sldMkLst>
          <pc:docMk/>
          <pc:sldMk cId="1456808971" sldId="1035"/>
        </pc:sldMkLst>
      </pc:sldChg>
      <pc:sldChg chg="modSp mod modAnim">
        <pc:chgData name="Mak Roberts" userId="9f338eff-2743-45c8-be3d-ba747cbf8532" providerId="ADAL" clId="{54D2CD3D-2862-4FC1-BF6E-B06D042BAD3C}" dt="2024-10-09T18:52:03.121" v="189" actId="13822"/>
        <pc:sldMkLst>
          <pc:docMk/>
          <pc:sldMk cId="2167076307" sldId="1063"/>
        </pc:sldMkLst>
      </pc:sldChg>
      <pc:sldChg chg="modSp mod modAnim">
        <pc:chgData name="Mak Roberts" userId="9f338eff-2743-45c8-be3d-ba747cbf8532" providerId="ADAL" clId="{54D2CD3D-2862-4FC1-BF6E-B06D042BAD3C}" dt="2024-10-09T18:51:09.105" v="187"/>
        <pc:sldMkLst>
          <pc:docMk/>
          <pc:sldMk cId="3376547878" sldId="1064"/>
        </pc:sldMkLst>
      </pc:sldChg>
      <pc:sldChg chg="modSp mod">
        <pc:chgData name="Mak Roberts" userId="9f338eff-2743-45c8-be3d-ba747cbf8532" providerId="ADAL" clId="{54D2CD3D-2862-4FC1-BF6E-B06D042BAD3C}" dt="2024-10-09T18:52:14.453" v="190" actId="13822"/>
        <pc:sldMkLst>
          <pc:docMk/>
          <pc:sldMk cId="736117858" sldId="1066"/>
        </pc:sldMkLst>
      </pc:sldChg>
      <pc:sldChg chg="modSp mod modAnim">
        <pc:chgData name="Mak Roberts" userId="9f338eff-2743-45c8-be3d-ba747cbf8532" providerId="ADAL" clId="{54D2CD3D-2862-4FC1-BF6E-B06D042BAD3C}" dt="2024-10-09T18:53:27.174" v="194"/>
        <pc:sldMkLst>
          <pc:docMk/>
          <pc:sldMk cId="1189530186" sldId="1074"/>
        </pc:sldMkLst>
      </pc:sldChg>
      <pc:sldChg chg="modSp mod modAnim">
        <pc:chgData name="Mak Roberts" userId="9f338eff-2743-45c8-be3d-ba747cbf8532" providerId="ADAL" clId="{54D2CD3D-2862-4FC1-BF6E-B06D042BAD3C}" dt="2024-10-09T18:49:21.678" v="185" actId="13822"/>
        <pc:sldMkLst>
          <pc:docMk/>
          <pc:sldMk cId="356764878" sldId="1087"/>
        </pc:sldMkLst>
      </pc:sldChg>
      <pc:sldChg chg="modSp mod modAnim">
        <pc:chgData name="Mak Roberts" userId="9f338eff-2743-45c8-be3d-ba747cbf8532" providerId="ADAL" clId="{54D2CD3D-2862-4FC1-BF6E-B06D042BAD3C}" dt="2024-10-09T18:43:15.252" v="183"/>
        <pc:sldMkLst>
          <pc:docMk/>
          <pc:sldMk cId="2930180642" sldId="1090"/>
        </pc:sldMkLst>
      </pc:sldChg>
      <pc:sldChg chg="modSp mod modAnim">
        <pc:chgData name="Mak Roberts" userId="9f338eff-2743-45c8-be3d-ba747cbf8532" providerId="ADAL" clId="{54D2CD3D-2862-4FC1-BF6E-B06D042BAD3C}" dt="2024-10-09T18:53:50.841" v="196" actId="13822"/>
        <pc:sldMkLst>
          <pc:docMk/>
          <pc:sldMk cId="4153536470" sldId="1092"/>
        </pc:sldMkLst>
      </pc:sldChg>
    </pc:docChg>
  </pc:docChgLst>
  <pc:docChgLst>
    <pc:chgData name="Mak Roberts" userId="9f338eff-2743-45c8-be3d-ba747cbf8532" providerId="ADAL" clId="{BB90B130-07DE-4A22-B747-3699B4C1043E}"/>
    <pc:docChg chg="undo custSel modSld">
      <pc:chgData name="Mak Roberts" userId="9f338eff-2743-45c8-be3d-ba747cbf8532" providerId="ADAL" clId="{BB90B130-07DE-4A22-B747-3699B4C1043E}" dt="2025-01-30T00:45:47.714" v="6" actId="207"/>
      <pc:docMkLst>
        <pc:docMk/>
      </pc:docMkLst>
      <pc:sldChg chg="modSp mod">
        <pc:chgData name="Mak Roberts" userId="9f338eff-2743-45c8-be3d-ba747cbf8532" providerId="ADAL" clId="{BB90B130-07DE-4A22-B747-3699B4C1043E}" dt="2025-01-30T00:45:47.714" v="6" actId="207"/>
        <pc:sldMkLst>
          <pc:docMk/>
          <pc:sldMk cId="1307329132" sldId="1033"/>
        </pc:sldMkLst>
        <pc:spChg chg="mod">
          <ac:chgData name="Mak Roberts" userId="9f338eff-2743-45c8-be3d-ba747cbf8532" providerId="ADAL" clId="{BB90B130-07DE-4A22-B747-3699B4C1043E}" dt="2025-01-30T00:45:47.714" v="6" actId="207"/>
          <ac:spMkLst>
            <pc:docMk/>
            <pc:sldMk cId="1307329132" sldId="1033"/>
            <ac:spMk id="4" creationId="{3E6B4A3C-1953-62C1-4346-C627303F97E6}"/>
          </ac:spMkLst>
        </pc:spChg>
        <pc:spChg chg="mod">
          <ac:chgData name="Mak Roberts" userId="9f338eff-2743-45c8-be3d-ba747cbf8532" providerId="ADAL" clId="{BB90B130-07DE-4A22-B747-3699B4C1043E}" dt="2025-01-30T00:45:31.178" v="1" actId="20577"/>
          <ac:spMkLst>
            <pc:docMk/>
            <pc:sldMk cId="1307329132" sldId="1033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2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7236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80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4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9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0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4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0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19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57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30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05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31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4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9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0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9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3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2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6698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11:05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52218D6-198D-3E65-EF62-A4050505C7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7079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78635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71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26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74722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76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22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user=vlbX4J8AAAAJ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Tower_of_Hanoi.jpeg" TargetMode="External"/><Relationship Id="rId4" Type="http://schemas.openxmlformats.org/officeDocument/2006/relationships/hyperlink" Target="https://en.wikipedia.org/wiki/User:Evanherk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6B4A3C-1953-62C1-4346-C627303F9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480" y="2403570"/>
            <a:ext cx="9683040" cy="1481136"/>
          </a:xfrm>
        </p:spPr>
        <p:txBody>
          <a:bodyPr/>
          <a:lstStyle/>
          <a:p>
            <a:r>
              <a:rPr lang="en-US" kern="0" dirty="0">
                <a:ea typeface="Calibri"/>
              </a:rPr>
              <a:t>Chapter 3</a:t>
            </a:r>
            <a:br>
              <a:rPr lang="en-US" kern="0" dirty="0">
                <a:ea typeface="Calibri"/>
              </a:rPr>
            </a:br>
            <a:r>
              <a:rPr lang="en-US" kern="0" dirty="0">
                <a:ea typeface="Calibri"/>
              </a:rPr>
              <a:t>Planning with Deterministic Models</a:t>
            </a:r>
            <a:br>
              <a:rPr lang="en-US" sz="2400" baseline="-25000" dirty="0">
                <a:ea typeface="Calibri"/>
              </a:rPr>
            </a:br>
            <a:r>
              <a:rPr lang="en-US" sz="2400" b="0" kern="0" dirty="0">
                <a:ea typeface="Calibri"/>
              </a:rPr>
              <a:t>3</a:t>
            </a:r>
            <a:r>
              <a:rPr lang="en-US" sz="2400" b="0" dirty="0">
                <a:ea typeface="Calibri"/>
              </a:rPr>
              <a:t>.3. Backward Search</a:t>
            </a:r>
            <a:br>
              <a:rPr lang="en-US" sz="2400" b="0" dirty="0">
                <a:ea typeface="Calibri"/>
              </a:rPr>
            </a:br>
            <a:r>
              <a:rPr lang="en-US" sz="2400" b="0" dirty="0">
                <a:ea typeface="Calibri"/>
              </a:rPr>
              <a:t>  3.4. Plan-Space Search</a:t>
            </a:r>
            <a:endParaRPr lang="en-US" sz="2400" baseline="-25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F1B680-D693-8ADD-9AA2-CA58A246DB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4054436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2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2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D153E7-6EB8-4815-D8BC-6081B9CC896C}"/>
              </a:ext>
            </a:extLst>
          </p:cNvPr>
          <p:cNvGrpSpPr/>
          <p:nvPr/>
        </p:nvGrpSpPr>
        <p:grpSpPr>
          <a:xfrm>
            <a:off x="8807790" y="2581845"/>
            <a:ext cx="3002617" cy="939748"/>
            <a:chOff x="8859160" y="2530475"/>
            <a:chExt cx="3002617" cy="939748"/>
          </a:xfrm>
        </p:grpSpPr>
        <p:sp>
          <p:nvSpPr>
            <p:cNvPr id="262" name="Freeform 860">
              <a:extLst>
                <a:ext uri="{FF2B5EF4-FFF2-40B4-BE49-F238E27FC236}">
                  <a16:creationId xmlns:a16="http://schemas.microsoft.com/office/drawing/2014/main" id="{AB409618-90F3-9243-9F82-D8BE7B5F5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2907" y="2669050"/>
              <a:ext cx="1922954" cy="27837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6" name="Parallelogram 295">
              <a:extLst>
                <a:ext uri="{FF2B5EF4-FFF2-40B4-BE49-F238E27FC236}">
                  <a16:creationId xmlns:a16="http://schemas.microsoft.com/office/drawing/2014/main" id="{3F6D0A12-3737-1A45-AF9C-89F81D700D57}"/>
                </a:ext>
              </a:extLst>
            </p:cNvPr>
            <p:cNvSpPr/>
            <p:nvPr/>
          </p:nvSpPr>
          <p:spPr>
            <a:xfrm>
              <a:off x="10567100" y="2673370"/>
              <a:ext cx="1294677" cy="783264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476AF70B-DC15-BA41-BDAA-461E0FB7E8FE}"/>
                </a:ext>
              </a:extLst>
            </p:cNvPr>
            <p:cNvSpPr/>
            <p:nvPr/>
          </p:nvSpPr>
          <p:spPr>
            <a:xfrm>
              <a:off x="8859160" y="2673548"/>
              <a:ext cx="1294677" cy="783264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891">
              <a:extLst>
                <a:ext uri="{FF2B5EF4-FFF2-40B4-BE49-F238E27FC236}">
                  <a16:creationId xmlns:a16="http://schemas.microsoft.com/office/drawing/2014/main" id="{2F93FFF1-6369-C64A-85A7-8167277EF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866" y="3234774"/>
              <a:ext cx="59" cy="23544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6" name="Freeform 860">
              <a:extLst>
                <a:ext uri="{FF2B5EF4-FFF2-40B4-BE49-F238E27FC236}">
                  <a16:creationId xmlns:a16="http://schemas.microsoft.com/office/drawing/2014/main" id="{BD987B75-D461-504A-8D99-C719394DC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6385" y="2687315"/>
              <a:ext cx="464149" cy="25424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8" name="Parallelogram 277">
              <a:extLst>
                <a:ext uri="{FF2B5EF4-FFF2-40B4-BE49-F238E27FC236}">
                  <a16:creationId xmlns:a16="http://schemas.microsoft.com/office/drawing/2014/main" id="{C130F026-23E4-614B-A33F-2A643D637A54}"/>
                </a:ext>
              </a:extLst>
            </p:cNvPr>
            <p:cNvSpPr/>
            <p:nvPr/>
          </p:nvSpPr>
          <p:spPr>
            <a:xfrm>
              <a:off x="9815429" y="2530475"/>
              <a:ext cx="1655849" cy="486436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</p:grpSp>
      <p:sp>
        <p:nvSpPr>
          <p:cNvPr id="102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82651" y="101601"/>
            <a:ext cx="6348777" cy="8128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10242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465909" y="1217840"/>
            <a:ext cx="6365967" cy="22046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Partially ordered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partially ordered set of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each node contains an action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Partially ordered solution</a:t>
            </a:r>
            <a:r>
              <a:rPr lang="en-US" dirty="0">
                <a:latin typeface="Times New Roman" charset="0"/>
              </a:rPr>
              <a:t> for a planning problem </a:t>
            </a:r>
            <a:r>
              <a:rPr lang="en-US" i="1" dirty="0">
                <a:latin typeface="Times New Roman" charset="0"/>
              </a:rPr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partially ordered plan </a:t>
            </a:r>
            <a:r>
              <a:rPr lang="en-US" i="1" dirty="0">
                <a:latin typeface="Times New Roman" charset="0"/>
              </a:rPr>
              <a:t>π </a:t>
            </a:r>
            <a:r>
              <a:rPr lang="en-US" dirty="0">
                <a:latin typeface="Times New Roman" charset="0"/>
              </a:rPr>
              <a:t>such that every total ordering of </a:t>
            </a:r>
            <a:r>
              <a:rPr lang="en-US" i="1" dirty="0">
                <a:latin typeface="Times New Roman" charset="0"/>
              </a:rPr>
              <a:t>π</a:t>
            </a:r>
            <a:r>
              <a:rPr lang="en-US" dirty="0">
                <a:latin typeface="Times New Roman" charset="0"/>
              </a:rPr>
              <a:t> is a solution for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63916-9B04-214A-BCF0-97226ED08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892" y="3540040"/>
            <a:ext cx="5016137" cy="1013098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. Let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be the planning problem at right, and π be the partially ordered plan below. Is π a partially ordered solution for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US" i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3" name="Content Placeholder 10">
            <a:extLst>
              <a:ext uri="{FF2B5EF4-FFF2-40B4-BE49-F238E27FC236}">
                <a16:creationId xmlns:a16="http://schemas.microsoft.com/office/drawing/2014/main" id="{2DB1E874-7A18-624D-8A39-326A94FC8D15}"/>
              </a:ext>
            </a:extLst>
          </p:cNvPr>
          <p:cNvSpPr txBox="1">
            <a:spLocks/>
          </p:cNvSpPr>
          <p:nvPr/>
        </p:nvSpPr>
        <p:spPr bwMode="auto">
          <a:xfrm>
            <a:off x="6818812" y="161146"/>
            <a:ext cx="5285613" cy="1825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br>
              <a:rPr lang="en-US" sz="1800" baseline="-25000" dirty="0">
                <a:latin typeface="Calibri" panose="020F0502020204030204" pitchFamily="34" charset="0"/>
                <a:ea typeface="Times New Roman"/>
              </a:rPr>
            </a:br>
            <a:endParaRPr lang="en-US" sz="1800" baseline="-25000" dirty="0">
              <a:latin typeface="Calibri" panose="020F0502020204030204" pitchFamily="34" charset="0"/>
              <a:ea typeface="Times New Roman"/>
            </a:endParaRPr>
          </a:p>
          <a:p>
            <a:pPr marL="404813" lvl="1" indent="-3175">
              <a:buNone/>
              <a:tabLst>
                <a:tab pos="566738" algn="l"/>
              </a:tabLst>
            </a:pP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Robots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d, </a:t>
            </a:r>
            <a:r>
              <a:rPr lang="en-US" sz="1800" i="1" dirty="0">
                <a:ea typeface="Times New Roman"/>
                <a:cs typeface="Times New Roman"/>
              </a:rPr>
              <a:t>d′</a:t>
            </a:r>
            <a:r>
              <a:rPr lang="en-US" sz="1800" dirty="0"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Docks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301465-4FA4-9445-B655-B3F834EB8A68}"/>
              </a:ext>
            </a:extLst>
          </p:cNvPr>
          <p:cNvGrpSpPr/>
          <p:nvPr/>
        </p:nvGrpSpPr>
        <p:grpSpPr>
          <a:xfrm>
            <a:off x="815052" y="4752163"/>
            <a:ext cx="5760704" cy="1591361"/>
            <a:chOff x="-1079062" y="3903078"/>
            <a:chExt cx="5760704" cy="159136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1EF616-98F4-8B41-8D8A-3F768C296E4A}"/>
                </a:ext>
              </a:extLst>
            </p:cNvPr>
            <p:cNvSpPr/>
            <p:nvPr/>
          </p:nvSpPr>
          <p:spPr>
            <a:xfrm>
              <a:off x="-1079062" y="4259007"/>
              <a:ext cx="1281120" cy="1089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latin typeface="Times New Roman" charset="0"/>
                </a:rPr>
                <a:t>precedence </a:t>
              </a:r>
              <a:br>
                <a:rPr lang="en-US" dirty="0">
                  <a:latin typeface="Times New Roman" charset="0"/>
                </a:rPr>
              </a:br>
              <a:r>
                <a:rPr lang="en-US" dirty="0">
                  <a:latin typeface="Times New Roman" charset="0"/>
                </a:rPr>
                <a:t>constraints: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latin typeface="Times New Roman" charset="0"/>
                </a:rPr>
                <a:t>  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≺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3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latin typeface="Times New Roman" charset="0"/>
                </a:rPr>
                <a:t>  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2</a:t>
              </a:r>
              <a:r>
                <a:rPr lang="en-US" dirty="0">
                  <a:latin typeface="Times New Roman" charset="0"/>
                </a:rPr>
                <a:t> ≺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4</a:t>
              </a:r>
              <a:endParaRPr lang="en-US" dirty="0">
                <a:latin typeface="Times New Roman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50FD64-ED73-8C44-8C89-73DC4880649B}"/>
                </a:ext>
              </a:extLst>
            </p:cNvPr>
            <p:cNvGrpSpPr/>
            <p:nvPr/>
          </p:nvGrpSpPr>
          <p:grpSpPr>
            <a:xfrm>
              <a:off x="799425" y="3903078"/>
              <a:ext cx="3882217" cy="1591361"/>
              <a:chOff x="4339458" y="3249935"/>
              <a:chExt cx="3882217" cy="1591361"/>
            </a:xfrm>
          </p:grpSpPr>
          <p:sp>
            <p:nvSpPr>
              <p:cNvPr id="10" name="Rectangle 83"/>
              <p:cNvSpPr>
                <a:spLocks noChangeArrowheads="1"/>
              </p:cNvSpPr>
              <p:nvPr/>
            </p:nvSpPr>
            <p:spPr bwMode="auto">
              <a:xfrm>
                <a:off x="6697283" y="3603900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/>
              <a:p>
                <a:pPr algn="ctr"/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dirty="0">
                    <a:latin typeface="Calibri"/>
                    <a:ea typeface="Calibri"/>
                    <a:cs typeface="Calibri"/>
                  </a:rPr>
                  <a:t>move(r1,d3,d2)</a:t>
                </a:r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13" name="Text Box 92"/>
              <p:cNvSpPr txBox="1">
                <a:spLocks noChangeArrowheads="1"/>
              </p:cNvSpPr>
              <p:nvPr/>
            </p:nvSpPr>
            <p:spPr bwMode="auto">
              <a:xfrm>
                <a:off x="6697283" y="4471964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sz="1800" dirty="0">
                    <a:latin typeface="Calibri"/>
                    <a:ea typeface="Calibri"/>
                    <a:cs typeface="Calibri"/>
                  </a:rPr>
                  <a:t>move(r2,d4,d1)</a:t>
                </a:r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14" name="Rectangle 83"/>
              <p:cNvSpPr>
                <a:spLocks noChangeArrowheads="1"/>
              </p:cNvSpPr>
              <p:nvPr/>
            </p:nvSpPr>
            <p:spPr bwMode="auto">
              <a:xfrm>
                <a:off x="4345940" y="3603900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/>
              <a:p>
                <a:pPr algn="ctr"/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dirty="0">
                    <a:latin typeface="Calibri"/>
                    <a:ea typeface="Calibri"/>
                    <a:cs typeface="Calibri"/>
                  </a:rPr>
                  <a:t>move(r1,d1,d3)</a:t>
                </a:r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15" name="Text Box 92"/>
              <p:cNvSpPr txBox="1">
                <a:spLocks noChangeArrowheads="1"/>
              </p:cNvSpPr>
              <p:nvPr/>
            </p:nvSpPr>
            <p:spPr bwMode="auto">
              <a:xfrm>
                <a:off x="4339458" y="4471964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sz="1800" dirty="0">
                    <a:latin typeface="Calibri"/>
                    <a:ea typeface="Calibri"/>
                    <a:cs typeface="Calibri"/>
                  </a:rPr>
                  <a:t>move(r2,d2,d4)</a:t>
                </a:r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cxnSp>
            <p:nvCxnSpPr>
              <p:cNvPr id="20" name="Straight Arrow Connector 19"/>
              <p:cNvCxnSpPr>
                <a:cxnSpLocks/>
                <a:stCxn id="14" idx="3"/>
                <a:endCxn id="10" idx="1"/>
              </p:cNvCxnSpPr>
              <p:nvPr/>
            </p:nvCxnSpPr>
            <p:spPr bwMode="auto">
              <a:xfrm>
                <a:off x="5870332" y="3788566"/>
                <a:ext cx="826951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1" name="Straight Arrow Connector 20"/>
              <p:cNvCxnSpPr>
                <a:cxnSpLocks/>
                <a:stCxn id="15" idx="3"/>
                <a:endCxn id="13" idx="1"/>
              </p:cNvCxnSpPr>
              <p:nvPr/>
            </p:nvCxnSpPr>
            <p:spPr bwMode="auto">
              <a:xfrm>
                <a:off x="5863850" y="4656630"/>
                <a:ext cx="83343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28DF0B1-FBB1-3745-B7E3-052A1CCDC83B}"/>
                  </a:ext>
                </a:extLst>
              </p:cNvPr>
              <p:cNvSpPr/>
              <p:nvPr/>
            </p:nvSpPr>
            <p:spPr>
              <a:xfrm>
                <a:off x="4828953" y="3249935"/>
                <a:ext cx="44114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E3034D7-4ADB-2E45-ADF6-F1D56ED57185}"/>
                  </a:ext>
                </a:extLst>
              </p:cNvPr>
              <p:cNvSpPr/>
              <p:nvPr/>
            </p:nvSpPr>
            <p:spPr>
              <a:xfrm>
                <a:off x="4827243" y="4131799"/>
                <a:ext cx="44114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2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245EC0-5C2E-D446-9DC6-8F87CC472BEA}"/>
                  </a:ext>
                </a:extLst>
              </p:cNvPr>
              <p:cNvSpPr/>
              <p:nvPr/>
            </p:nvSpPr>
            <p:spPr>
              <a:xfrm>
                <a:off x="7159471" y="3258499"/>
                <a:ext cx="44114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3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8FA26B-B71F-A141-B664-D3E056C58500}"/>
                  </a:ext>
                </a:extLst>
              </p:cNvPr>
              <p:cNvSpPr/>
              <p:nvPr/>
            </p:nvSpPr>
            <p:spPr>
              <a:xfrm>
                <a:off x="7157761" y="4140363"/>
                <a:ext cx="44114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4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7AF84B-EAE8-EB44-8DF8-B78B6143E2AA}"/>
              </a:ext>
            </a:extLst>
          </p:cNvPr>
          <p:cNvGrpSpPr/>
          <p:nvPr/>
        </p:nvGrpSpPr>
        <p:grpSpPr>
          <a:xfrm rot="10800000">
            <a:off x="8003868" y="3694817"/>
            <a:ext cx="2982069" cy="938259"/>
            <a:chOff x="7837452" y="2870070"/>
            <a:chExt cx="3313410" cy="1042514"/>
          </a:xfrm>
        </p:grpSpPr>
        <p:sp>
          <p:nvSpPr>
            <p:cNvPr id="297" name="Freeform 860">
              <a:extLst>
                <a:ext uri="{FF2B5EF4-FFF2-40B4-BE49-F238E27FC236}">
                  <a16:creationId xmlns:a16="http://schemas.microsoft.com/office/drawing/2014/main" id="{0BA6F3E3-169F-AE41-9F4F-30FDD0489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880" y="3021610"/>
              <a:ext cx="2151187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8" name="Parallelogram 297">
              <a:extLst>
                <a:ext uri="{FF2B5EF4-FFF2-40B4-BE49-F238E27FC236}">
                  <a16:creationId xmlns:a16="http://schemas.microsoft.com/office/drawing/2014/main" id="{5168FB43-9769-F243-B0FB-89809073DB45}"/>
                </a:ext>
              </a:extLst>
            </p:cNvPr>
            <p:cNvSpPr/>
            <p:nvPr/>
          </p:nvSpPr>
          <p:spPr>
            <a:xfrm>
              <a:off x="9712332" y="3027192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Parallelogram 298">
              <a:extLst>
                <a:ext uri="{FF2B5EF4-FFF2-40B4-BE49-F238E27FC236}">
                  <a16:creationId xmlns:a16="http://schemas.microsoft.com/office/drawing/2014/main" id="{8BDD94E5-C18B-7140-85F1-EB7AE094D41C}"/>
                </a:ext>
              </a:extLst>
            </p:cNvPr>
            <p:cNvSpPr/>
            <p:nvPr/>
          </p:nvSpPr>
          <p:spPr>
            <a:xfrm>
              <a:off x="7837452" y="3027387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891">
              <a:extLst>
                <a:ext uri="{FF2B5EF4-FFF2-40B4-BE49-F238E27FC236}">
                  <a16:creationId xmlns:a16="http://schemas.microsoft.com/office/drawing/2014/main" id="{6546D5EE-9381-A849-A71D-2D2E00B21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183" y="3650974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01" name="Freeform 860">
              <a:extLst>
                <a:ext uri="{FF2B5EF4-FFF2-40B4-BE49-F238E27FC236}">
                  <a16:creationId xmlns:a16="http://schemas.microsoft.com/office/drawing/2014/main" id="{58347E3C-E05B-6C48-8234-AD2A6FCD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093" y="3032053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02" name="Parallelogram 301">
              <a:extLst>
                <a:ext uri="{FF2B5EF4-FFF2-40B4-BE49-F238E27FC236}">
                  <a16:creationId xmlns:a16="http://schemas.microsoft.com/office/drawing/2014/main" id="{DA677589-471C-5440-AE90-869B45059547}"/>
                </a:ext>
              </a:extLst>
            </p:cNvPr>
            <p:cNvSpPr/>
            <p:nvPr/>
          </p:nvSpPr>
          <p:spPr>
            <a:xfrm rot="10800000">
              <a:off x="8901601" y="2870070"/>
              <a:ext cx="1803061" cy="540485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d4   </a:t>
              </a:r>
            </a:p>
          </p:txBody>
        </p:sp>
      </p:grpSp>
      <p:sp>
        <p:nvSpPr>
          <p:cNvPr id="184" name="Freeform 860">
            <a:extLst>
              <a:ext uri="{FF2B5EF4-FFF2-40B4-BE49-F238E27FC236}">
                <a16:creationId xmlns:a16="http://schemas.microsoft.com/office/drawing/2014/main" id="{4F980E45-03D6-9249-BEE5-09B714AE401B}"/>
              </a:ext>
            </a:extLst>
          </p:cNvPr>
          <p:cNvSpPr>
            <a:spLocks/>
          </p:cNvSpPr>
          <p:nvPr/>
        </p:nvSpPr>
        <p:spPr bwMode="auto">
          <a:xfrm>
            <a:off x="9353716" y="3446350"/>
            <a:ext cx="1155391" cy="278490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279" name="Parallelogram 278">
            <a:extLst>
              <a:ext uri="{FF2B5EF4-FFF2-40B4-BE49-F238E27FC236}">
                <a16:creationId xmlns:a16="http://schemas.microsoft.com/office/drawing/2014/main" id="{F0423608-829A-5546-B924-67008FFFB0D5}"/>
              </a:ext>
            </a:extLst>
          </p:cNvPr>
          <p:cNvSpPr/>
          <p:nvPr/>
        </p:nvSpPr>
        <p:spPr>
          <a:xfrm>
            <a:off x="8186676" y="3346635"/>
            <a:ext cx="1663073" cy="486436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d1      </a:t>
            </a:r>
          </a:p>
        </p:txBody>
      </p:sp>
      <p:sp>
        <p:nvSpPr>
          <p:cNvPr id="280" name="Parallelogram 279">
            <a:extLst>
              <a:ext uri="{FF2B5EF4-FFF2-40B4-BE49-F238E27FC236}">
                <a16:creationId xmlns:a16="http://schemas.microsoft.com/office/drawing/2014/main" id="{71977556-0DF8-8B47-AF91-425BFB110583}"/>
              </a:ext>
            </a:extLst>
          </p:cNvPr>
          <p:cNvSpPr/>
          <p:nvPr/>
        </p:nvSpPr>
        <p:spPr>
          <a:xfrm>
            <a:off x="10028465" y="3347456"/>
            <a:ext cx="1663073" cy="486436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d2      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D8ADD40-46CC-4246-A7CF-F57D923207E3}"/>
              </a:ext>
            </a:extLst>
          </p:cNvPr>
          <p:cNvGrpSpPr>
            <a:grpSpLocks noChangeAspect="1"/>
          </p:cNvGrpSpPr>
          <p:nvPr/>
        </p:nvGrpSpPr>
        <p:grpSpPr>
          <a:xfrm>
            <a:off x="8550444" y="2632673"/>
            <a:ext cx="1056664" cy="1004979"/>
            <a:chOff x="2015901" y="2747479"/>
            <a:chExt cx="1677244" cy="1595204"/>
          </a:xfrm>
        </p:grpSpPr>
        <p:sp>
          <p:nvSpPr>
            <p:cNvPr id="140" name="Oval 859">
              <a:extLst>
                <a:ext uri="{FF2B5EF4-FFF2-40B4-BE49-F238E27FC236}">
                  <a16:creationId xmlns:a16="http://schemas.microsoft.com/office/drawing/2014/main" id="{C6C25AF1-AC34-CE40-AC05-93BEA514DA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7327" y="4034790"/>
              <a:ext cx="137823" cy="1512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1" name="Oval 861">
              <a:extLst>
                <a:ext uri="{FF2B5EF4-FFF2-40B4-BE49-F238E27FC236}">
                  <a16:creationId xmlns:a16="http://schemas.microsoft.com/office/drawing/2014/main" id="{5D988571-F1B8-4247-B870-4CE968CBC5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3031" y="4188737"/>
              <a:ext cx="142659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2" name="Oval 862">
              <a:extLst>
                <a:ext uri="{FF2B5EF4-FFF2-40B4-BE49-F238E27FC236}">
                  <a16:creationId xmlns:a16="http://schemas.microsoft.com/office/drawing/2014/main" id="{5C6D0984-D919-8542-885A-9143AA1E5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8536" y="4188737"/>
              <a:ext cx="137823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3" name="Oval 863">
              <a:extLst>
                <a:ext uri="{FF2B5EF4-FFF2-40B4-BE49-F238E27FC236}">
                  <a16:creationId xmlns:a16="http://schemas.microsoft.com/office/drawing/2014/main" id="{978B1EDA-3E22-BE46-A18A-FC89D331E9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3788" y="4186036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4" name="Oval 863">
              <a:extLst>
                <a:ext uri="{FF2B5EF4-FFF2-40B4-BE49-F238E27FC236}">
                  <a16:creationId xmlns:a16="http://schemas.microsoft.com/office/drawing/2014/main" id="{45D6AFD2-4B68-D747-8E9F-CF824623B8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7511" y="4187917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5" name="Freeform 866">
              <a:extLst>
                <a:ext uri="{FF2B5EF4-FFF2-40B4-BE49-F238E27FC236}">
                  <a16:creationId xmlns:a16="http://schemas.microsoft.com/office/drawing/2014/main" id="{5847FCAF-184E-2E4B-84C8-31F2151400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15901" y="3991061"/>
              <a:ext cx="1114187" cy="194966"/>
            </a:xfrm>
            <a:custGeom>
              <a:avLst/>
              <a:gdLst>
                <a:gd name="T0" fmla="*/ 0 w 288"/>
                <a:gd name="T1" fmla="*/ 449 h 48"/>
                <a:gd name="T2" fmla="*/ 2608 w 288"/>
                <a:gd name="T3" fmla="*/ 449 h 48"/>
                <a:gd name="T4" fmla="*/ 3133 w 288"/>
                <a:gd name="T5" fmla="*/ 0 h 48"/>
                <a:gd name="T6" fmla="*/ 524 w 288"/>
                <a:gd name="T7" fmla="*/ 0 h 48"/>
                <a:gd name="T8" fmla="*/ 0 w 288"/>
                <a:gd name="T9" fmla="*/ 44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48"/>
                <a:gd name="T17" fmla="*/ 288 w 28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48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6" name="Oval 878">
              <a:extLst>
                <a:ext uri="{FF2B5EF4-FFF2-40B4-BE49-F238E27FC236}">
                  <a16:creationId xmlns:a16="http://schemas.microsoft.com/office/drawing/2014/main" id="{40A63A27-EA58-694F-9917-E7FF4FEC7E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00000">
              <a:off x="2458640" y="2825528"/>
              <a:ext cx="69069" cy="3900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7" name="Line 882">
              <a:extLst>
                <a:ext uri="{FF2B5EF4-FFF2-40B4-BE49-F238E27FC236}">
                  <a16:creationId xmlns:a16="http://schemas.microsoft.com/office/drawing/2014/main" id="{81184578-7B20-684E-8070-A2DFE86454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7993" y="2750586"/>
              <a:ext cx="147328" cy="577282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8" name="Rectangle 880">
              <a:extLst>
                <a:ext uri="{FF2B5EF4-FFF2-40B4-BE49-F238E27FC236}">
                  <a16:creationId xmlns:a16="http://schemas.microsoft.com/office/drawing/2014/main" id="{F0AF8897-2E0A-284A-88EB-9CFB5C9CAE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2672201" y="2787414"/>
              <a:ext cx="66541" cy="857951"/>
            </a:xfrm>
            <a:prstGeom prst="rect">
              <a:avLst/>
            </a:prstGeom>
            <a:solidFill>
              <a:srgbClr val="93D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9" name="Line 881">
              <a:extLst>
                <a:ext uri="{FF2B5EF4-FFF2-40B4-BE49-F238E27FC236}">
                  <a16:creationId xmlns:a16="http://schemas.microsoft.com/office/drawing/2014/main" id="{6BE61A43-AF69-144B-9B6D-DDEAD39763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76659" y="2804049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0" name="Line 882">
              <a:extLst>
                <a:ext uri="{FF2B5EF4-FFF2-40B4-BE49-F238E27FC236}">
                  <a16:creationId xmlns:a16="http://schemas.microsoft.com/office/drawing/2014/main" id="{FFCC01A8-4837-7241-9ADD-532EF5A5C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V="1">
              <a:off x="2738029" y="2768617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1" name="Line 882">
              <a:extLst>
                <a:ext uri="{FF2B5EF4-FFF2-40B4-BE49-F238E27FC236}">
                  <a16:creationId xmlns:a16="http://schemas.microsoft.com/office/drawing/2014/main" id="{C054E8CB-7757-434B-8B03-FA3523CDCD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0720" y="2747479"/>
              <a:ext cx="166195" cy="553247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2" name="Line 884">
              <a:extLst>
                <a:ext uri="{FF2B5EF4-FFF2-40B4-BE49-F238E27FC236}">
                  <a16:creationId xmlns:a16="http://schemas.microsoft.com/office/drawing/2014/main" id="{2FEAC5A6-9630-0C45-AEAC-F644B15862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464718" y="2850001"/>
              <a:ext cx="0" cy="103603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3" name="Oval 885">
              <a:extLst>
                <a:ext uri="{FF2B5EF4-FFF2-40B4-BE49-F238E27FC236}">
                  <a16:creationId xmlns:a16="http://schemas.microsoft.com/office/drawing/2014/main" id="{A3FC1D29-422D-304F-8C5D-28BD26E3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15" y="2958866"/>
              <a:ext cx="31996" cy="70709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BA8671F-BFBB-104F-888E-1D8BBC07ADD3}"/>
                </a:ext>
              </a:extLst>
            </p:cNvPr>
            <p:cNvGrpSpPr/>
            <p:nvPr/>
          </p:nvGrpSpPr>
          <p:grpSpPr>
            <a:xfrm>
              <a:off x="2874612" y="3158422"/>
              <a:ext cx="114261" cy="962935"/>
              <a:chOff x="5166044" y="2085068"/>
              <a:chExt cx="114261" cy="962935"/>
            </a:xfrm>
          </p:grpSpPr>
          <p:sp>
            <p:nvSpPr>
              <p:cNvPr id="159" name="Oval 878">
                <a:extLst>
                  <a:ext uri="{FF2B5EF4-FFF2-40B4-BE49-F238E27FC236}">
                    <a16:creationId xmlns:a16="http://schemas.microsoft.com/office/drawing/2014/main" id="{555307E3-9F51-154C-8554-E2553F3B7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44" y="2998083"/>
                <a:ext cx="110510" cy="499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336BC6D-95B5-9544-92D6-0035237C2077}"/>
                  </a:ext>
                </a:extLst>
              </p:cNvPr>
              <p:cNvGrpSpPr/>
              <p:nvPr/>
            </p:nvGrpSpPr>
            <p:grpSpPr>
              <a:xfrm>
                <a:off x="5166154" y="2106857"/>
                <a:ext cx="114151" cy="914400"/>
                <a:chOff x="5166154" y="2106857"/>
                <a:chExt cx="114151" cy="1132631"/>
              </a:xfrm>
            </p:grpSpPr>
            <p:sp>
              <p:nvSpPr>
                <p:cNvPr id="162" name="Rectangle 880">
                  <a:extLst>
                    <a:ext uri="{FF2B5EF4-FFF2-40B4-BE49-F238E27FC236}">
                      <a16:creationId xmlns:a16="http://schemas.microsoft.com/office/drawing/2014/main" id="{C780CAE5-FDDE-A64B-8791-863717E6A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155" y="2106857"/>
                  <a:ext cx="109828" cy="113263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3" name="Line 881">
                  <a:extLst>
                    <a:ext uri="{FF2B5EF4-FFF2-40B4-BE49-F238E27FC236}">
                      <a16:creationId xmlns:a16="http://schemas.microsoft.com/office/drawing/2014/main" id="{830B39E9-6932-BF4F-A7F7-56E6CBD0C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66154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4" name="Line 882">
                  <a:extLst>
                    <a:ext uri="{FF2B5EF4-FFF2-40B4-BE49-F238E27FC236}">
                      <a16:creationId xmlns:a16="http://schemas.microsoft.com/office/drawing/2014/main" id="{A595E251-E105-AC42-8E4D-47E1ED160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305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61" name="Oval 878">
                <a:extLst>
                  <a:ext uri="{FF2B5EF4-FFF2-40B4-BE49-F238E27FC236}">
                    <a16:creationId xmlns:a16="http://schemas.microsoft.com/office/drawing/2014/main" id="{63AAF464-8D92-5242-9D6D-4169A52A4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662" y="2085068"/>
                <a:ext cx="110510" cy="457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CEAA145-8DB8-F147-B535-66CB5C983652}"/>
                </a:ext>
              </a:extLst>
            </p:cNvPr>
            <p:cNvGrpSpPr/>
            <p:nvPr/>
          </p:nvGrpSpPr>
          <p:grpSpPr>
            <a:xfrm>
              <a:off x="2949280" y="3646999"/>
              <a:ext cx="743865" cy="539042"/>
              <a:chOff x="5686720" y="1648860"/>
              <a:chExt cx="743865" cy="539042"/>
            </a:xfrm>
          </p:grpSpPr>
          <p:sp>
            <p:nvSpPr>
              <p:cNvPr id="156" name="Freeform 860">
                <a:extLst>
                  <a:ext uri="{FF2B5EF4-FFF2-40B4-BE49-F238E27FC236}">
                    <a16:creationId xmlns:a16="http://schemas.microsoft.com/office/drawing/2014/main" id="{5C110688-FEA1-4E44-9AAB-85461E4577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86720" y="1648860"/>
                <a:ext cx="743865" cy="18071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7" name="Rectangle 864">
                <a:extLst>
                  <a:ext uri="{FF2B5EF4-FFF2-40B4-BE49-F238E27FC236}">
                    <a16:creationId xmlns:a16="http://schemas.microsoft.com/office/drawing/2014/main" id="{8BAA8288-4949-2F45-9935-07D8B49336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86720" y="1829582"/>
                <a:ext cx="557094" cy="358320"/>
              </a:xfrm>
              <a:prstGeom prst="rect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158" name="Freeform 865">
                <a:extLst>
                  <a:ext uri="{FF2B5EF4-FFF2-40B4-BE49-F238E27FC236}">
                    <a16:creationId xmlns:a16="http://schemas.microsoft.com/office/drawing/2014/main" id="{D44B7EAF-2FC6-9246-8FC3-63F14A70E8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43814" y="1648860"/>
                <a:ext cx="186771" cy="539037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8B93548-BCAB-A34C-8065-63057F170499}"/>
              </a:ext>
            </a:extLst>
          </p:cNvPr>
          <p:cNvSpPr>
            <a:spLocks noChangeAspect="1"/>
          </p:cNvSpPr>
          <p:nvPr/>
        </p:nvSpPr>
        <p:spPr>
          <a:xfrm>
            <a:off x="8140905" y="2558075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latin typeface="Times New Roman" charset="0"/>
              </a:rPr>
              <a:t>s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:</a:t>
            </a:r>
            <a:endParaRPr lang="en-US" sz="2000" i="1" baseline="-25000" dirty="0">
              <a:latin typeface="Times New Roman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0EB6A-F409-AD44-A0EA-754856BBBB74}"/>
              </a:ext>
            </a:extLst>
          </p:cNvPr>
          <p:cNvGrpSpPr/>
          <p:nvPr/>
        </p:nvGrpSpPr>
        <p:grpSpPr>
          <a:xfrm>
            <a:off x="8123491" y="5104298"/>
            <a:ext cx="3585181" cy="1207178"/>
            <a:chOff x="8423939" y="5104298"/>
            <a:chExt cx="3585181" cy="12071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DBF6AE-E381-F94F-80F7-D1C2FA8694F6}"/>
                </a:ext>
              </a:extLst>
            </p:cNvPr>
            <p:cNvGrpSpPr/>
            <p:nvPr/>
          </p:nvGrpSpPr>
          <p:grpSpPr>
            <a:xfrm>
              <a:off x="8442614" y="5104298"/>
              <a:ext cx="3566506" cy="1207178"/>
              <a:chOff x="5608945" y="1198494"/>
              <a:chExt cx="3566506" cy="1207178"/>
            </a:xfrm>
          </p:grpSpPr>
          <p:sp>
            <p:nvSpPr>
              <p:cNvPr id="90" name="Rectangle 891">
                <a:extLst>
                  <a:ext uri="{FF2B5EF4-FFF2-40B4-BE49-F238E27FC236}">
                    <a16:creationId xmlns:a16="http://schemas.microsoft.com/office/drawing/2014/main" id="{9DEEA3A3-D825-DE49-9073-B1CC4A573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135" y="1806554"/>
                <a:ext cx="59" cy="235449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Parallelogram 90">
                <a:extLst>
                  <a:ext uri="{FF2B5EF4-FFF2-40B4-BE49-F238E27FC236}">
                    <a16:creationId xmlns:a16="http://schemas.microsoft.com/office/drawing/2014/main" id="{A3F8413B-7F67-C644-B961-AF6BFCEF22A5}"/>
                  </a:ext>
                </a:extLst>
              </p:cNvPr>
              <p:cNvSpPr/>
              <p:nvPr/>
            </p:nvSpPr>
            <p:spPr>
              <a:xfrm>
                <a:off x="5608945" y="1918415"/>
                <a:ext cx="1663073" cy="486436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d1      </a:t>
                </a:r>
              </a:p>
            </p:txBody>
          </p:sp>
          <p:sp>
            <p:nvSpPr>
              <p:cNvPr id="92" name="Parallelogram 91">
                <a:extLst>
                  <a:ext uri="{FF2B5EF4-FFF2-40B4-BE49-F238E27FC236}">
                    <a16:creationId xmlns:a16="http://schemas.microsoft.com/office/drawing/2014/main" id="{865118FF-E4E7-5845-ABD5-9D56F87BF850}"/>
                  </a:ext>
                </a:extLst>
              </p:cNvPr>
              <p:cNvSpPr/>
              <p:nvPr/>
            </p:nvSpPr>
            <p:spPr>
              <a:xfrm>
                <a:off x="7512378" y="1919236"/>
                <a:ext cx="1663073" cy="486436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d2       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DA35F60-8265-C84E-97EC-74A9A50AE8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81329" y="1198494"/>
                <a:ext cx="1052907" cy="997159"/>
                <a:chOff x="6282020" y="2522140"/>
                <a:chExt cx="1671281" cy="1582792"/>
              </a:xfrm>
            </p:grpSpPr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F3936A44-F25D-A048-8146-72E84E310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7230186" y="2543278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Oval 859">
                  <a:extLst>
                    <a:ext uri="{FF2B5EF4-FFF2-40B4-BE49-F238E27FC236}">
                      <a16:creationId xmlns:a16="http://schemas.microsoft.com/office/drawing/2014/main" id="{C26FA5B6-7110-7B4D-A936-E426305D39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756317" y="3797039"/>
                  <a:ext cx="137823" cy="1512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Oval 861">
                  <a:extLst>
                    <a:ext uri="{FF2B5EF4-FFF2-40B4-BE49-F238E27FC236}">
                      <a16:creationId xmlns:a16="http://schemas.microsoft.com/office/drawing/2014/main" id="{AE6FB874-3C29-3D4A-8C2A-6BCB9CDA619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282021" y="3950986"/>
                  <a:ext cx="142659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Oval 862">
                  <a:extLst>
                    <a:ext uri="{FF2B5EF4-FFF2-40B4-BE49-F238E27FC236}">
                      <a16:creationId xmlns:a16="http://schemas.microsoft.com/office/drawing/2014/main" id="{5E8B753B-4667-FC46-B85D-C7A0D741A5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597526" y="3950986"/>
                  <a:ext cx="137823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Oval 863">
                  <a:extLst>
                    <a:ext uri="{FF2B5EF4-FFF2-40B4-BE49-F238E27FC236}">
                      <a16:creationId xmlns:a16="http://schemas.microsoft.com/office/drawing/2014/main" id="{15D44AFC-EFD2-5740-AB3F-02849B42F1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457285" y="3948285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9" name="Oval 863">
                  <a:extLst>
                    <a:ext uri="{FF2B5EF4-FFF2-40B4-BE49-F238E27FC236}">
                      <a16:creationId xmlns:a16="http://schemas.microsoft.com/office/drawing/2014/main" id="{1D4ED7E2-D46B-454E-BF90-0478EF08C9F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66501" y="3950166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8790085-C037-7543-8959-565AAFC3BBD3}"/>
                    </a:ext>
                  </a:extLst>
                </p:cNvPr>
                <p:cNvGrpSpPr/>
                <p:nvPr/>
              </p:nvGrpSpPr>
              <p:grpSpPr>
                <a:xfrm>
                  <a:off x="6282020" y="3409248"/>
                  <a:ext cx="1671281" cy="539042"/>
                  <a:chOff x="1320274" y="4580303"/>
                  <a:chExt cx="1671281" cy="467246"/>
                </a:xfrm>
                <a:solidFill>
                  <a:srgbClr val="93D2FE"/>
                </a:solidFill>
              </p:grpSpPr>
              <p:sp>
                <p:nvSpPr>
                  <p:cNvPr id="167" name="Freeform 860">
                    <a:extLst>
                      <a:ext uri="{FF2B5EF4-FFF2-40B4-BE49-F238E27FC236}">
                        <a16:creationId xmlns:a16="http://schemas.microsoft.com/office/drawing/2014/main" id="{89AC88F7-17E7-7340-90B3-B663DA64C3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68" name="Rectangle 864">
                    <a:extLst>
                      <a:ext uri="{FF2B5EF4-FFF2-40B4-BE49-F238E27FC236}">
                        <a16:creationId xmlns:a16="http://schemas.microsoft.com/office/drawing/2014/main" id="{B296184C-FD8F-7147-BB14-41BAD835B3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169" name="Freeform 865">
                    <a:extLst>
                      <a:ext uri="{FF2B5EF4-FFF2-40B4-BE49-F238E27FC236}">
                        <a16:creationId xmlns:a16="http://schemas.microsoft.com/office/drawing/2014/main" id="{5C7CDF0E-0180-1F47-A99B-1734C66BA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70" name="Freeform 866">
                    <a:extLst>
                      <a:ext uri="{FF2B5EF4-FFF2-40B4-BE49-F238E27FC236}">
                        <a16:creationId xmlns:a16="http://schemas.microsoft.com/office/drawing/2014/main" id="{788DA379-0364-1A4D-919F-B96BF6C138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01" name="Oval 878">
                  <a:extLst>
                    <a:ext uri="{FF2B5EF4-FFF2-40B4-BE49-F238E27FC236}">
                      <a16:creationId xmlns:a16="http://schemas.microsoft.com/office/drawing/2014/main" id="{7EBC6C07-5811-934D-8997-01955CA7AC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7440506" y="2600189"/>
                  <a:ext cx="69069" cy="39007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Line 882">
                  <a:extLst>
                    <a:ext uri="{FF2B5EF4-FFF2-40B4-BE49-F238E27FC236}">
                      <a16:creationId xmlns:a16="http://schemas.microsoft.com/office/drawing/2014/main" id="{1C83ED17-66A8-E946-AE3E-E3655FC77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151300" y="2522140"/>
                  <a:ext cx="166195" cy="553247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3" name="Line 882">
                  <a:extLst>
                    <a:ext uri="{FF2B5EF4-FFF2-40B4-BE49-F238E27FC236}">
                      <a16:creationId xmlns:a16="http://schemas.microsoft.com/office/drawing/2014/main" id="{21BA22FE-5422-5440-A483-E8B6FA94D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162894" y="2525247"/>
                  <a:ext cx="147328" cy="577282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4" name="Line 884">
                  <a:extLst>
                    <a:ext uri="{FF2B5EF4-FFF2-40B4-BE49-F238E27FC236}">
                      <a16:creationId xmlns:a16="http://schemas.microsoft.com/office/drawing/2014/main" id="{2B775C42-7692-504E-8EC1-E169F998A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7503497" y="2624662"/>
                  <a:ext cx="0" cy="103603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5" name="Oval 885">
                  <a:extLst>
                    <a:ext uri="{FF2B5EF4-FFF2-40B4-BE49-F238E27FC236}">
                      <a16:creationId xmlns:a16="http://schemas.microsoft.com/office/drawing/2014/main" id="{F9B4335F-F069-834B-A0BE-195D2706D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486804" y="2733527"/>
                  <a:ext cx="31996" cy="70709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C60D418A-5391-5745-9A67-2E8EF6E54C33}"/>
                    </a:ext>
                  </a:extLst>
                </p:cNvPr>
                <p:cNvGrpSpPr/>
                <p:nvPr/>
              </p:nvGrpSpPr>
              <p:grpSpPr>
                <a:xfrm>
                  <a:off x="6963930" y="2918321"/>
                  <a:ext cx="114261" cy="962935"/>
                  <a:chOff x="5166044" y="2085068"/>
                  <a:chExt cx="114261" cy="962935"/>
                </a:xfrm>
              </p:grpSpPr>
              <p:sp>
                <p:nvSpPr>
                  <p:cNvPr id="111" name="Oval 878">
                    <a:extLst>
                      <a:ext uri="{FF2B5EF4-FFF2-40B4-BE49-F238E27FC236}">
                        <a16:creationId xmlns:a16="http://schemas.microsoft.com/office/drawing/2014/main" id="{9A500A22-8500-D24C-A4EB-BCC16F84A3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044" y="2998083"/>
                    <a:ext cx="110510" cy="499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5749CBFD-CBF5-BC43-B32C-3CAFD47CF242}"/>
                      </a:ext>
                    </a:extLst>
                  </p:cNvPr>
                  <p:cNvGrpSpPr/>
                  <p:nvPr/>
                </p:nvGrpSpPr>
                <p:grpSpPr>
                  <a:xfrm>
                    <a:off x="5166154" y="2106857"/>
                    <a:ext cx="114151" cy="914400"/>
                    <a:chOff x="5166154" y="2106857"/>
                    <a:chExt cx="114151" cy="1132631"/>
                  </a:xfrm>
                </p:grpSpPr>
                <p:sp>
                  <p:nvSpPr>
                    <p:cNvPr id="114" name="Rectangle 880">
                      <a:extLst>
                        <a:ext uri="{FF2B5EF4-FFF2-40B4-BE49-F238E27FC236}">
                          <a16:creationId xmlns:a16="http://schemas.microsoft.com/office/drawing/2014/main" id="{F9822647-C785-8743-BCD6-2C294D2262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66155" y="2106857"/>
                      <a:ext cx="109828" cy="1132631"/>
                    </a:xfrm>
                    <a:prstGeom prst="rect">
                      <a:avLst/>
                    </a:prstGeom>
                    <a:solidFill>
                      <a:srgbClr val="93D2F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65" name="Line 881">
                      <a:extLst>
                        <a:ext uri="{FF2B5EF4-FFF2-40B4-BE49-F238E27FC236}">
                          <a16:creationId xmlns:a16="http://schemas.microsoft.com/office/drawing/2014/main" id="{1225633D-3B72-CD4A-BFF6-AE801C45AA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66154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66" name="Line 882">
                      <a:extLst>
                        <a:ext uri="{FF2B5EF4-FFF2-40B4-BE49-F238E27FC236}">
                          <a16:creationId xmlns:a16="http://schemas.microsoft.com/office/drawing/2014/main" id="{B164B963-0E87-BB4B-9E63-DE4C541B32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305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113" name="Oval 878">
                    <a:extLst>
                      <a:ext uri="{FF2B5EF4-FFF2-40B4-BE49-F238E27FC236}">
                        <a16:creationId xmlns:a16="http://schemas.microsoft.com/office/drawing/2014/main" id="{56C7CB90-E525-CB48-9D55-12568D4060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7662" y="2085068"/>
                    <a:ext cx="110510" cy="457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09" name="Rectangle 880">
                  <a:extLst>
                    <a:ext uri="{FF2B5EF4-FFF2-40B4-BE49-F238E27FC236}">
                      <a16:creationId xmlns:a16="http://schemas.microsoft.com/office/drawing/2014/main" id="{92D65338-03E6-644E-9305-079BC2072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7229473" y="2562075"/>
                  <a:ext cx="66541" cy="85795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Line 881">
                  <a:extLst>
                    <a:ext uri="{FF2B5EF4-FFF2-40B4-BE49-F238E27FC236}">
                      <a16:creationId xmlns:a16="http://schemas.microsoft.com/office/drawing/2014/main" id="{624F5629-7CE9-2E4F-985F-ECE278F43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291556" y="2578710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0B5675EE-EDA2-8F46-8192-2EBC94FFE3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2713" y="1204453"/>
                <a:ext cx="1056664" cy="1004979"/>
                <a:chOff x="2015901" y="2747479"/>
                <a:chExt cx="1677244" cy="1595204"/>
              </a:xfrm>
            </p:grpSpPr>
            <p:sp>
              <p:nvSpPr>
                <p:cNvPr id="172" name="Oval 859">
                  <a:extLst>
                    <a:ext uri="{FF2B5EF4-FFF2-40B4-BE49-F238E27FC236}">
                      <a16:creationId xmlns:a16="http://schemas.microsoft.com/office/drawing/2014/main" id="{BBFFF20C-A415-CF4F-9FDB-7ADEF695BA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517327" y="4034790"/>
                  <a:ext cx="137823" cy="1512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3" name="Oval 861">
                  <a:extLst>
                    <a:ext uri="{FF2B5EF4-FFF2-40B4-BE49-F238E27FC236}">
                      <a16:creationId xmlns:a16="http://schemas.microsoft.com/office/drawing/2014/main" id="{A588DA2A-89CC-FC4E-8B00-AE9B674FC2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43031" y="4188737"/>
                  <a:ext cx="142659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4" name="Oval 862">
                  <a:extLst>
                    <a:ext uri="{FF2B5EF4-FFF2-40B4-BE49-F238E27FC236}">
                      <a16:creationId xmlns:a16="http://schemas.microsoft.com/office/drawing/2014/main" id="{893DE805-C571-FE48-A907-B35DF56682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58536" y="4188737"/>
                  <a:ext cx="137823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Oval 863">
                  <a:extLst>
                    <a:ext uri="{FF2B5EF4-FFF2-40B4-BE49-F238E27FC236}">
                      <a16:creationId xmlns:a16="http://schemas.microsoft.com/office/drawing/2014/main" id="{B17E057B-BDFE-8F41-A2DE-492DA9A7EC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93788" y="4186036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Oval 863">
                  <a:extLst>
                    <a:ext uri="{FF2B5EF4-FFF2-40B4-BE49-F238E27FC236}">
                      <a16:creationId xmlns:a16="http://schemas.microsoft.com/office/drawing/2014/main" id="{33A5DDA2-97A2-C443-8EA1-3003ADE2B5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27511" y="4187917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Freeform 866">
                  <a:extLst>
                    <a:ext uri="{FF2B5EF4-FFF2-40B4-BE49-F238E27FC236}">
                      <a16:creationId xmlns:a16="http://schemas.microsoft.com/office/drawing/2014/main" id="{FCF4D680-BA57-7340-82AB-9FE2B720DD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15901" y="3991061"/>
                  <a:ext cx="1114187" cy="194966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Oval 878">
                  <a:extLst>
                    <a:ext uri="{FF2B5EF4-FFF2-40B4-BE49-F238E27FC236}">
                      <a16:creationId xmlns:a16="http://schemas.microsoft.com/office/drawing/2014/main" id="{6FEA001A-5E29-1442-A71C-B8982FF5E1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9800000">
                  <a:off x="2458640" y="2825528"/>
                  <a:ext cx="69069" cy="39007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Line 882">
                  <a:extLst>
                    <a:ext uri="{FF2B5EF4-FFF2-40B4-BE49-F238E27FC236}">
                      <a16:creationId xmlns:a16="http://schemas.microsoft.com/office/drawing/2014/main" id="{D0567599-EFB3-FD48-9910-12749710C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57993" y="2750586"/>
                  <a:ext cx="147328" cy="577282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0" name="Rectangle 880">
                  <a:extLst>
                    <a:ext uri="{FF2B5EF4-FFF2-40B4-BE49-F238E27FC236}">
                      <a16:creationId xmlns:a16="http://schemas.microsoft.com/office/drawing/2014/main" id="{F7819770-E0AF-2246-B939-B1CBB08BA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800000">
                  <a:off x="2672201" y="2787414"/>
                  <a:ext cx="66541" cy="85795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Line 881">
                  <a:extLst>
                    <a:ext uri="{FF2B5EF4-FFF2-40B4-BE49-F238E27FC236}">
                      <a16:creationId xmlns:a16="http://schemas.microsoft.com/office/drawing/2014/main" id="{72142EFE-75DE-BD4F-8D38-14C4D638F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76659" y="2804049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Line 882">
                  <a:extLst>
                    <a:ext uri="{FF2B5EF4-FFF2-40B4-BE49-F238E27FC236}">
                      <a16:creationId xmlns:a16="http://schemas.microsoft.com/office/drawing/2014/main" id="{580C68FC-DC27-024B-8C12-C32DB01A1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V="1">
                  <a:off x="2738029" y="2768617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Line 882">
                  <a:extLst>
                    <a:ext uri="{FF2B5EF4-FFF2-40B4-BE49-F238E27FC236}">
                      <a16:creationId xmlns:a16="http://schemas.microsoft.com/office/drawing/2014/main" id="{7269B7C5-15C2-CE48-B5A3-CCDEDEA956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50720" y="2747479"/>
                  <a:ext cx="166195" cy="553247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Line 884">
                  <a:extLst>
                    <a:ext uri="{FF2B5EF4-FFF2-40B4-BE49-F238E27FC236}">
                      <a16:creationId xmlns:a16="http://schemas.microsoft.com/office/drawing/2014/main" id="{4BB3DD59-D28D-E14C-A4F9-1A65E0D7E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464718" y="2850001"/>
                  <a:ext cx="0" cy="103603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6" name="Oval 885">
                  <a:extLst>
                    <a:ext uri="{FF2B5EF4-FFF2-40B4-BE49-F238E27FC236}">
                      <a16:creationId xmlns:a16="http://schemas.microsoft.com/office/drawing/2014/main" id="{692DC3CC-A85B-9049-BBBD-4947F32D4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415" y="2958866"/>
                  <a:ext cx="31996" cy="70709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F06364FC-4485-C64A-B165-89761D718194}"/>
                    </a:ext>
                  </a:extLst>
                </p:cNvPr>
                <p:cNvGrpSpPr/>
                <p:nvPr/>
              </p:nvGrpSpPr>
              <p:grpSpPr>
                <a:xfrm>
                  <a:off x="2874612" y="3158422"/>
                  <a:ext cx="114261" cy="962935"/>
                  <a:chOff x="5166044" y="2085068"/>
                  <a:chExt cx="114261" cy="962935"/>
                </a:xfrm>
              </p:grpSpPr>
              <p:sp>
                <p:nvSpPr>
                  <p:cNvPr id="192" name="Oval 878">
                    <a:extLst>
                      <a:ext uri="{FF2B5EF4-FFF2-40B4-BE49-F238E27FC236}">
                        <a16:creationId xmlns:a16="http://schemas.microsoft.com/office/drawing/2014/main" id="{4A35BDCA-3BFC-9943-ADC6-7CFDFF89ED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044" y="2998083"/>
                    <a:ext cx="110510" cy="499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A87F4F95-7BCC-BC43-9CFD-F84617B7A964}"/>
                      </a:ext>
                    </a:extLst>
                  </p:cNvPr>
                  <p:cNvGrpSpPr/>
                  <p:nvPr/>
                </p:nvGrpSpPr>
                <p:grpSpPr>
                  <a:xfrm>
                    <a:off x="5166154" y="2106857"/>
                    <a:ext cx="114151" cy="914400"/>
                    <a:chOff x="5166154" y="2106857"/>
                    <a:chExt cx="114151" cy="1132631"/>
                  </a:xfrm>
                </p:grpSpPr>
                <p:sp>
                  <p:nvSpPr>
                    <p:cNvPr id="195" name="Rectangle 880">
                      <a:extLst>
                        <a:ext uri="{FF2B5EF4-FFF2-40B4-BE49-F238E27FC236}">
                          <a16:creationId xmlns:a16="http://schemas.microsoft.com/office/drawing/2014/main" id="{97201156-EFC1-7B4D-9FFC-065D6A560A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66155" y="2106857"/>
                      <a:ext cx="109828" cy="1132631"/>
                    </a:xfrm>
                    <a:prstGeom prst="rect">
                      <a:avLst/>
                    </a:prstGeom>
                    <a:solidFill>
                      <a:srgbClr val="93D2F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96" name="Line 881">
                      <a:extLst>
                        <a:ext uri="{FF2B5EF4-FFF2-40B4-BE49-F238E27FC236}">
                          <a16:creationId xmlns:a16="http://schemas.microsoft.com/office/drawing/2014/main" id="{4846A279-C333-874E-AF38-1D3DF3C7E5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66154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97" name="Line 882">
                      <a:extLst>
                        <a:ext uri="{FF2B5EF4-FFF2-40B4-BE49-F238E27FC236}">
                          <a16:creationId xmlns:a16="http://schemas.microsoft.com/office/drawing/2014/main" id="{1388B860-307D-0840-831B-6D4A52F20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305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194" name="Oval 878">
                    <a:extLst>
                      <a:ext uri="{FF2B5EF4-FFF2-40B4-BE49-F238E27FC236}">
                        <a16:creationId xmlns:a16="http://schemas.microsoft.com/office/drawing/2014/main" id="{4825191C-DB7C-4848-8534-8CE03C6A99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7662" y="2085068"/>
                    <a:ext cx="110510" cy="457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7C9769B5-9E46-D44F-BD7C-485F41A3868C}"/>
                    </a:ext>
                  </a:extLst>
                </p:cNvPr>
                <p:cNvGrpSpPr/>
                <p:nvPr/>
              </p:nvGrpSpPr>
              <p:grpSpPr>
                <a:xfrm>
                  <a:off x="2949280" y="3646999"/>
                  <a:ext cx="743865" cy="539042"/>
                  <a:chOff x="5686720" y="1648860"/>
                  <a:chExt cx="743865" cy="539042"/>
                </a:xfrm>
              </p:grpSpPr>
              <p:sp>
                <p:nvSpPr>
                  <p:cNvPr id="189" name="Freeform 860">
                    <a:extLst>
                      <a:ext uri="{FF2B5EF4-FFF2-40B4-BE49-F238E27FC236}">
                        <a16:creationId xmlns:a16="http://schemas.microsoft.com/office/drawing/2014/main" id="{8956B53D-3254-A842-BEC3-709A1432F7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86720" y="1648860"/>
                    <a:ext cx="743865" cy="18071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0" name="Rectangle 864">
                    <a:extLst>
                      <a:ext uri="{FF2B5EF4-FFF2-40B4-BE49-F238E27FC236}">
                        <a16:creationId xmlns:a16="http://schemas.microsoft.com/office/drawing/2014/main" id="{7B5D570A-57C7-D040-AD2F-200D9491B21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86720" y="1829582"/>
                    <a:ext cx="557094" cy="358320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/>
                        <a:ea typeface="Calibri"/>
                        <a:cs typeface="Calibri"/>
                      </a:rPr>
                      <a:t>r2</a:t>
                    </a:r>
                  </a:p>
                </p:txBody>
              </p:sp>
              <p:sp>
                <p:nvSpPr>
                  <p:cNvPr id="191" name="Freeform 865">
                    <a:extLst>
                      <a:ext uri="{FF2B5EF4-FFF2-40B4-BE49-F238E27FC236}">
                        <a16:creationId xmlns:a16="http://schemas.microsoft.com/office/drawing/2014/main" id="{455BF42C-67DC-B441-B84D-8DD66FF3EF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3814" y="1648860"/>
                    <a:ext cx="186771" cy="539037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</p:grpSp>
        </p:grp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92D3C33-FB62-A44B-8941-D7F959188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3939" y="5349173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i="1" dirty="0">
                  <a:latin typeface="Times New Roman" charset="0"/>
                </a:rPr>
                <a:t>g</a:t>
              </a:r>
              <a:r>
                <a:rPr lang="en-US" sz="2000" dirty="0">
                  <a:latin typeface="Times New Roman" charset="0"/>
                </a:rPr>
                <a:t>:</a:t>
              </a:r>
              <a:endParaRPr lang="en-US" sz="2000" i="1" baseline="-25000" dirty="0">
                <a:latin typeface="Times New Roman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B33DC42-3D20-E845-991B-C74963E234C6}"/>
              </a:ext>
            </a:extLst>
          </p:cNvPr>
          <p:cNvGrpSpPr>
            <a:grpSpLocks noChangeAspect="1"/>
          </p:cNvGrpSpPr>
          <p:nvPr/>
        </p:nvGrpSpPr>
        <p:grpSpPr>
          <a:xfrm>
            <a:off x="10438512" y="2688358"/>
            <a:ext cx="1052907" cy="997159"/>
            <a:chOff x="6282020" y="2522140"/>
            <a:chExt cx="1671281" cy="1582792"/>
          </a:xfrm>
        </p:grpSpPr>
        <p:sp>
          <p:nvSpPr>
            <p:cNvPr id="115" name="Line 882">
              <a:extLst>
                <a:ext uri="{FF2B5EF4-FFF2-40B4-BE49-F238E27FC236}">
                  <a16:creationId xmlns:a16="http://schemas.microsoft.com/office/drawing/2014/main" id="{5A4BCB21-6A0A-7347-BDD1-782EE74225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H="1" flipV="1">
              <a:off x="7230186" y="2543278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6" name="Oval 859">
              <a:extLst>
                <a:ext uri="{FF2B5EF4-FFF2-40B4-BE49-F238E27FC236}">
                  <a16:creationId xmlns:a16="http://schemas.microsoft.com/office/drawing/2014/main" id="{7577E4E8-DBDC-2A4F-958B-96E6D8A4F1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6317" y="3797039"/>
              <a:ext cx="137823" cy="1512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7" name="Oval 861">
              <a:extLst>
                <a:ext uri="{FF2B5EF4-FFF2-40B4-BE49-F238E27FC236}">
                  <a16:creationId xmlns:a16="http://schemas.microsoft.com/office/drawing/2014/main" id="{14F13015-6A68-ED4F-B65D-77F878939A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82021" y="3950986"/>
              <a:ext cx="142659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8" name="Oval 862">
              <a:extLst>
                <a:ext uri="{FF2B5EF4-FFF2-40B4-BE49-F238E27FC236}">
                  <a16:creationId xmlns:a16="http://schemas.microsoft.com/office/drawing/2014/main" id="{2206ACB7-ED29-224E-AEC6-CA78EF17B9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97526" y="3950986"/>
              <a:ext cx="137823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9" name="Oval 863">
              <a:extLst>
                <a:ext uri="{FF2B5EF4-FFF2-40B4-BE49-F238E27FC236}">
                  <a16:creationId xmlns:a16="http://schemas.microsoft.com/office/drawing/2014/main" id="{AAEDF106-6232-5640-A8EE-CA15C0C908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57285" y="3948285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Oval 863">
              <a:extLst>
                <a:ext uri="{FF2B5EF4-FFF2-40B4-BE49-F238E27FC236}">
                  <a16:creationId xmlns:a16="http://schemas.microsoft.com/office/drawing/2014/main" id="{0AF10742-6E84-9B43-A1FD-78254461FD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6501" y="3950166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BF24707-7C6B-3441-A6A1-70DDBA4921AA}"/>
                </a:ext>
              </a:extLst>
            </p:cNvPr>
            <p:cNvGrpSpPr/>
            <p:nvPr/>
          </p:nvGrpSpPr>
          <p:grpSpPr>
            <a:xfrm>
              <a:off x="6282020" y="3409248"/>
              <a:ext cx="1671281" cy="539042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36" name="Freeform 860">
                <a:extLst>
                  <a:ext uri="{FF2B5EF4-FFF2-40B4-BE49-F238E27FC236}">
                    <a16:creationId xmlns:a16="http://schemas.microsoft.com/office/drawing/2014/main" id="{81C00B0C-01B3-DD4F-AFA5-1E6865EACF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7" name="Rectangle 864">
                <a:extLst>
                  <a:ext uri="{FF2B5EF4-FFF2-40B4-BE49-F238E27FC236}">
                    <a16:creationId xmlns:a16="http://schemas.microsoft.com/office/drawing/2014/main" id="{206A9E3C-AEDE-9D44-B69F-24BAA2FE5F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r2</a:t>
                </a:r>
              </a:p>
            </p:txBody>
          </p:sp>
          <p:sp>
            <p:nvSpPr>
              <p:cNvPr id="138" name="Freeform 865">
                <a:extLst>
                  <a:ext uri="{FF2B5EF4-FFF2-40B4-BE49-F238E27FC236}">
                    <a16:creationId xmlns:a16="http://schemas.microsoft.com/office/drawing/2014/main" id="{476772AD-7EB7-824A-ACE1-3F8DC6755D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Freeform 866">
                <a:extLst>
                  <a:ext uri="{FF2B5EF4-FFF2-40B4-BE49-F238E27FC236}">
                    <a16:creationId xmlns:a16="http://schemas.microsoft.com/office/drawing/2014/main" id="{9875D2E5-788B-DF44-94E4-81842BB89F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22" name="Oval 878">
              <a:extLst>
                <a:ext uri="{FF2B5EF4-FFF2-40B4-BE49-F238E27FC236}">
                  <a16:creationId xmlns:a16="http://schemas.microsoft.com/office/drawing/2014/main" id="{11D4F2F5-F2E8-6F48-8E98-582E2D60B3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00000" flipH="1">
              <a:off x="7440506" y="2600189"/>
              <a:ext cx="69069" cy="3900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3" name="Line 882">
              <a:extLst>
                <a:ext uri="{FF2B5EF4-FFF2-40B4-BE49-F238E27FC236}">
                  <a16:creationId xmlns:a16="http://schemas.microsoft.com/office/drawing/2014/main" id="{E090175C-62A4-E647-B0F0-54857EE549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151300" y="2522140"/>
              <a:ext cx="166195" cy="553247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4" name="Line 882">
              <a:extLst>
                <a:ext uri="{FF2B5EF4-FFF2-40B4-BE49-F238E27FC236}">
                  <a16:creationId xmlns:a16="http://schemas.microsoft.com/office/drawing/2014/main" id="{6AD871A2-8A21-554D-9B80-7064194973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162894" y="2525247"/>
              <a:ext cx="147328" cy="577282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5" name="Line 884">
              <a:extLst>
                <a:ext uri="{FF2B5EF4-FFF2-40B4-BE49-F238E27FC236}">
                  <a16:creationId xmlns:a16="http://schemas.microsoft.com/office/drawing/2014/main" id="{F14DC171-7528-DC48-986F-957A89295E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03497" y="2624662"/>
              <a:ext cx="0" cy="103603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6" name="Oval 885">
              <a:extLst>
                <a:ext uri="{FF2B5EF4-FFF2-40B4-BE49-F238E27FC236}">
                  <a16:creationId xmlns:a16="http://schemas.microsoft.com/office/drawing/2014/main" id="{72EE0ABC-29A8-2149-A5B1-FB66F06B43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486804" y="2733527"/>
              <a:ext cx="31996" cy="70709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39B50BD-7D78-AC42-A029-17EB28672B69}"/>
                </a:ext>
              </a:extLst>
            </p:cNvPr>
            <p:cNvGrpSpPr/>
            <p:nvPr/>
          </p:nvGrpSpPr>
          <p:grpSpPr>
            <a:xfrm>
              <a:off x="6963930" y="2918321"/>
              <a:ext cx="114261" cy="962935"/>
              <a:chOff x="5166044" y="2085068"/>
              <a:chExt cx="114261" cy="962935"/>
            </a:xfrm>
          </p:grpSpPr>
          <p:sp>
            <p:nvSpPr>
              <p:cNvPr id="130" name="Oval 878">
                <a:extLst>
                  <a:ext uri="{FF2B5EF4-FFF2-40B4-BE49-F238E27FC236}">
                    <a16:creationId xmlns:a16="http://schemas.microsoft.com/office/drawing/2014/main" id="{A539FCC3-CE03-2F48-8A16-F1B522225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44" y="2998083"/>
                <a:ext cx="110510" cy="499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89DA273-5123-6140-A1F3-AAD137BD4C8B}"/>
                  </a:ext>
                </a:extLst>
              </p:cNvPr>
              <p:cNvGrpSpPr/>
              <p:nvPr/>
            </p:nvGrpSpPr>
            <p:grpSpPr>
              <a:xfrm>
                <a:off x="5166154" y="2106857"/>
                <a:ext cx="114151" cy="914400"/>
                <a:chOff x="5166154" y="2106857"/>
                <a:chExt cx="114151" cy="1132631"/>
              </a:xfrm>
            </p:grpSpPr>
            <p:sp>
              <p:nvSpPr>
                <p:cNvPr id="133" name="Rectangle 880">
                  <a:extLst>
                    <a:ext uri="{FF2B5EF4-FFF2-40B4-BE49-F238E27FC236}">
                      <a16:creationId xmlns:a16="http://schemas.microsoft.com/office/drawing/2014/main" id="{ECC6AB9C-1C25-8C46-8541-BAF10A12C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155" y="2106857"/>
                  <a:ext cx="109828" cy="113263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Line 881">
                  <a:extLst>
                    <a:ext uri="{FF2B5EF4-FFF2-40B4-BE49-F238E27FC236}">
                      <a16:creationId xmlns:a16="http://schemas.microsoft.com/office/drawing/2014/main" id="{DEC85F9A-4171-2C4A-8BC7-BEAB90978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66154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Line 882">
                  <a:extLst>
                    <a:ext uri="{FF2B5EF4-FFF2-40B4-BE49-F238E27FC236}">
                      <a16:creationId xmlns:a16="http://schemas.microsoft.com/office/drawing/2014/main" id="{59DBB084-1637-A64E-8DD4-9120C7A6F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305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32" name="Oval 878">
                <a:extLst>
                  <a:ext uri="{FF2B5EF4-FFF2-40B4-BE49-F238E27FC236}">
                    <a16:creationId xmlns:a16="http://schemas.microsoft.com/office/drawing/2014/main" id="{BF93C743-FFC8-BA48-ACF8-E4C6275B5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662" y="2085068"/>
                <a:ext cx="110510" cy="457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28" name="Rectangle 880">
              <a:extLst>
                <a:ext uri="{FF2B5EF4-FFF2-40B4-BE49-F238E27FC236}">
                  <a16:creationId xmlns:a16="http://schemas.microsoft.com/office/drawing/2014/main" id="{E6103563-03C5-A841-9B62-095A8CE6D1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7229473" y="2562075"/>
              <a:ext cx="66541" cy="857951"/>
            </a:xfrm>
            <a:prstGeom prst="rect">
              <a:avLst/>
            </a:prstGeom>
            <a:solidFill>
              <a:srgbClr val="93D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9" name="Line 881">
              <a:extLst>
                <a:ext uri="{FF2B5EF4-FFF2-40B4-BE49-F238E27FC236}">
                  <a16:creationId xmlns:a16="http://schemas.microsoft.com/office/drawing/2014/main" id="{3E2FAFF4-250C-F945-9E9C-668655FBE3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291556" y="2578710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1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D153E7-6EB8-4815-D8BC-6081B9CC896C}"/>
              </a:ext>
            </a:extLst>
          </p:cNvPr>
          <p:cNvGrpSpPr/>
          <p:nvPr/>
        </p:nvGrpSpPr>
        <p:grpSpPr>
          <a:xfrm>
            <a:off x="8807790" y="2581845"/>
            <a:ext cx="3002617" cy="939748"/>
            <a:chOff x="8859160" y="2530475"/>
            <a:chExt cx="3002617" cy="939748"/>
          </a:xfrm>
        </p:grpSpPr>
        <p:sp>
          <p:nvSpPr>
            <p:cNvPr id="262" name="Freeform 860">
              <a:extLst>
                <a:ext uri="{FF2B5EF4-FFF2-40B4-BE49-F238E27FC236}">
                  <a16:creationId xmlns:a16="http://schemas.microsoft.com/office/drawing/2014/main" id="{AB409618-90F3-9243-9F82-D8BE7B5F5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2907" y="2669050"/>
              <a:ext cx="1922954" cy="27837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6" name="Parallelogram 295">
              <a:extLst>
                <a:ext uri="{FF2B5EF4-FFF2-40B4-BE49-F238E27FC236}">
                  <a16:creationId xmlns:a16="http://schemas.microsoft.com/office/drawing/2014/main" id="{3F6D0A12-3737-1A45-AF9C-89F81D700D57}"/>
                </a:ext>
              </a:extLst>
            </p:cNvPr>
            <p:cNvSpPr/>
            <p:nvPr/>
          </p:nvSpPr>
          <p:spPr>
            <a:xfrm>
              <a:off x="10567100" y="2673370"/>
              <a:ext cx="1294677" cy="783264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476AF70B-DC15-BA41-BDAA-461E0FB7E8FE}"/>
                </a:ext>
              </a:extLst>
            </p:cNvPr>
            <p:cNvSpPr/>
            <p:nvPr/>
          </p:nvSpPr>
          <p:spPr>
            <a:xfrm>
              <a:off x="8859160" y="2673548"/>
              <a:ext cx="1294677" cy="783264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891">
              <a:extLst>
                <a:ext uri="{FF2B5EF4-FFF2-40B4-BE49-F238E27FC236}">
                  <a16:creationId xmlns:a16="http://schemas.microsoft.com/office/drawing/2014/main" id="{2F93FFF1-6369-C64A-85A7-8167277EF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866" y="3234774"/>
              <a:ext cx="59" cy="23544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6" name="Freeform 860">
              <a:extLst>
                <a:ext uri="{FF2B5EF4-FFF2-40B4-BE49-F238E27FC236}">
                  <a16:creationId xmlns:a16="http://schemas.microsoft.com/office/drawing/2014/main" id="{BD987B75-D461-504A-8D99-C719394DC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6385" y="2687315"/>
              <a:ext cx="464149" cy="25424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8" name="Parallelogram 277">
              <a:extLst>
                <a:ext uri="{FF2B5EF4-FFF2-40B4-BE49-F238E27FC236}">
                  <a16:creationId xmlns:a16="http://schemas.microsoft.com/office/drawing/2014/main" id="{C130F026-23E4-614B-A33F-2A643D637A54}"/>
                </a:ext>
              </a:extLst>
            </p:cNvPr>
            <p:cNvSpPr/>
            <p:nvPr/>
          </p:nvSpPr>
          <p:spPr>
            <a:xfrm>
              <a:off x="9815429" y="2530475"/>
              <a:ext cx="1655849" cy="486436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</p:grpSp>
      <p:sp>
        <p:nvSpPr>
          <p:cNvPr id="102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82651" y="101601"/>
            <a:ext cx="6348777" cy="8128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10242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465909" y="1217840"/>
            <a:ext cx="6365967" cy="220462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Partially ordered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partially ordered set of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each node contains an action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Partially ordered solution</a:t>
            </a:r>
            <a:r>
              <a:rPr lang="en-US" dirty="0">
                <a:latin typeface="Times New Roman" charset="0"/>
              </a:rPr>
              <a:t> for a planning problem </a:t>
            </a:r>
            <a:r>
              <a:rPr lang="en-US" i="1" dirty="0">
                <a:latin typeface="Times New Roman" charset="0"/>
              </a:rPr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partially ordered plan </a:t>
            </a:r>
            <a:r>
              <a:rPr lang="en-US" i="1" dirty="0">
                <a:latin typeface="Times New Roman" charset="0"/>
              </a:rPr>
              <a:t>π </a:t>
            </a:r>
            <a:r>
              <a:rPr lang="en-US" dirty="0">
                <a:latin typeface="Times New Roman" charset="0"/>
              </a:rPr>
              <a:t>such that every total ordering of </a:t>
            </a:r>
            <a:r>
              <a:rPr lang="en-US" i="1" dirty="0">
                <a:latin typeface="Times New Roman" charset="0"/>
              </a:rPr>
              <a:t>π</a:t>
            </a:r>
            <a:r>
              <a:rPr lang="en-US" dirty="0">
                <a:latin typeface="Times New Roman" charset="0"/>
              </a:rPr>
              <a:t> is a solution for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301465-4FA4-9445-B655-B3F834EB8A68}"/>
              </a:ext>
            </a:extLst>
          </p:cNvPr>
          <p:cNvGrpSpPr/>
          <p:nvPr/>
        </p:nvGrpSpPr>
        <p:grpSpPr>
          <a:xfrm>
            <a:off x="435531" y="4752163"/>
            <a:ext cx="6140225" cy="1591361"/>
            <a:chOff x="-1458583" y="3903078"/>
            <a:chExt cx="6140225" cy="159136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1EF616-98F4-8B41-8D8A-3F768C296E4A}"/>
                </a:ext>
              </a:extLst>
            </p:cNvPr>
            <p:cNvSpPr/>
            <p:nvPr/>
          </p:nvSpPr>
          <p:spPr>
            <a:xfrm>
              <a:off x="-1458583" y="4229604"/>
              <a:ext cx="1986441" cy="1089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latin typeface="Times New Roman" charset="0"/>
                </a:rPr>
                <a:t>precedence </a:t>
              </a:r>
              <a:br>
                <a:rPr lang="en-US" dirty="0">
                  <a:latin typeface="Times New Roman" charset="0"/>
                </a:rPr>
              </a:br>
              <a:r>
                <a:rPr lang="en-US" dirty="0">
                  <a:latin typeface="Times New Roman" charset="0"/>
                </a:rPr>
                <a:t>constraints: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latin typeface="Times New Roman" charset="0"/>
                </a:rPr>
                <a:t>  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≺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3</a:t>
              </a:r>
              <a:r>
                <a:rPr lang="en-US" dirty="0">
                  <a:latin typeface="Times New Roman" charset="0"/>
                </a:rPr>
                <a:t>, 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1</a:t>
              </a:r>
              <a:r>
                <a:rPr lang="en-US" dirty="0">
                  <a:latin typeface="Times New Roman" charset="0"/>
                </a:rPr>
                <a:t> ≺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4</a:t>
              </a:r>
              <a:r>
                <a:rPr lang="en-US" dirty="0">
                  <a:latin typeface="Times New Roman" charset="0"/>
                </a:rPr>
                <a:t>, 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latin typeface="Times New Roman" charset="0"/>
                </a:rPr>
                <a:t>  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2</a:t>
              </a:r>
              <a:r>
                <a:rPr lang="en-US" dirty="0">
                  <a:latin typeface="Times New Roman" charset="0"/>
                </a:rPr>
                <a:t> ≺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3</a:t>
              </a:r>
              <a:r>
                <a:rPr lang="en-US" dirty="0">
                  <a:latin typeface="Times New Roman" charset="0"/>
                </a:rPr>
                <a:t>, 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2</a:t>
              </a:r>
              <a:r>
                <a:rPr lang="en-US" dirty="0">
                  <a:latin typeface="Times New Roman" charset="0"/>
                </a:rPr>
                <a:t> ≺ </a:t>
              </a:r>
              <a:r>
                <a:rPr lang="en-US" i="1" dirty="0">
                  <a:latin typeface="Times New Roman" charset="0"/>
                </a:rPr>
                <a:t>a</a:t>
              </a:r>
              <a:r>
                <a:rPr lang="en-US" baseline="-25000" dirty="0">
                  <a:latin typeface="Times New Roman" charset="0"/>
                </a:rPr>
                <a:t>4</a:t>
              </a:r>
              <a:endParaRPr lang="en-US" dirty="0">
                <a:latin typeface="Times New Roman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50FD64-ED73-8C44-8C89-73DC4880649B}"/>
                </a:ext>
              </a:extLst>
            </p:cNvPr>
            <p:cNvGrpSpPr/>
            <p:nvPr/>
          </p:nvGrpSpPr>
          <p:grpSpPr>
            <a:xfrm>
              <a:off x="799425" y="3903078"/>
              <a:ext cx="3882217" cy="1591361"/>
              <a:chOff x="4339458" y="3249935"/>
              <a:chExt cx="3882217" cy="1591361"/>
            </a:xfrm>
          </p:grpSpPr>
          <p:sp>
            <p:nvSpPr>
              <p:cNvPr id="10" name="Rectangle 83"/>
              <p:cNvSpPr>
                <a:spLocks noChangeArrowheads="1"/>
              </p:cNvSpPr>
              <p:nvPr/>
            </p:nvSpPr>
            <p:spPr bwMode="auto">
              <a:xfrm>
                <a:off x="6697283" y="3603900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/>
              <a:p>
                <a:pPr algn="ctr"/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dirty="0">
                    <a:latin typeface="Calibri"/>
                    <a:ea typeface="Calibri"/>
                    <a:cs typeface="Calibri"/>
                  </a:rPr>
                  <a:t>move(r1,d3,d2)</a:t>
                </a:r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13" name="Text Box 92"/>
              <p:cNvSpPr txBox="1">
                <a:spLocks noChangeArrowheads="1"/>
              </p:cNvSpPr>
              <p:nvPr/>
            </p:nvSpPr>
            <p:spPr bwMode="auto">
              <a:xfrm>
                <a:off x="6697283" y="4471964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sz="1800" dirty="0">
                    <a:latin typeface="Calibri"/>
                    <a:ea typeface="Calibri"/>
                    <a:cs typeface="Calibri"/>
                  </a:rPr>
                  <a:t>move(r2,d4,d1)</a:t>
                </a:r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14" name="Rectangle 83"/>
              <p:cNvSpPr>
                <a:spLocks noChangeArrowheads="1"/>
              </p:cNvSpPr>
              <p:nvPr/>
            </p:nvSpPr>
            <p:spPr bwMode="auto">
              <a:xfrm>
                <a:off x="4345940" y="3603900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/>
              <a:p>
                <a:pPr algn="ctr"/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dirty="0">
                    <a:latin typeface="Calibri"/>
                    <a:ea typeface="Calibri"/>
                    <a:cs typeface="Calibri"/>
                  </a:rPr>
                  <a:t>move(r1,d1,d3)</a:t>
                </a:r>
                <a:r>
                  <a:rPr lang="en-US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15" name="Text Box 92"/>
              <p:cNvSpPr txBox="1">
                <a:spLocks noChangeArrowheads="1"/>
              </p:cNvSpPr>
              <p:nvPr/>
            </p:nvSpPr>
            <p:spPr bwMode="auto">
              <a:xfrm>
                <a:off x="4339458" y="4471964"/>
                <a:ext cx="1524392" cy="369332"/>
              </a:xfrm>
              <a:prstGeom prst="rect">
                <a:avLst/>
              </a:prstGeom>
              <a:solidFill>
                <a:srgbClr val="CD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45720" rIns="0" bIns="4572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  <a:r>
                  <a:rPr lang="en-US" sz="1800" dirty="0">
                    <a:latin typeface="Calibri"/>
                    <a:ea typeface="Calibri"/>
                    <a:cs typeface="Calibri"/>
                  </a:rPr>
                  <a:t>move(r2,d2,d4)</a:t>
                </a:r>
                <a:r>
                  <a:rPr lang="en-US" sz="1800" baseline="-25000" dirty="0"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cxnSp>
            <p:nvCxnSpPr>
              <p:cNvPr id="20" name="Straight Arrow Connector 19"/>
              <p:cNvCxnSpPr>
                <a:cxnSpLocks/>
                <a:stCxn id="14" idx="3"/>
                <a:endCxn id="10" idx="1"/>
              </p:cNvCxnSpPr>
              <p:nvPr/>
            </p:nvCxnSpPr>
            <p:spPr bwMode="auto">
              <a:xfrm>
                <a:off x="5870332" y="3788566"/>
                <a:ext cx="826951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1" name="Straight Arrow Connector 20"/>
              <p:cNvCxnSpPr>
                <a:cxnSpLocks/>
                <a:stCxn id="15" idx="3"/>
                <a:endCxn id="13" idx="1"/>
              </p:cNvCxnSpPr>
              <p:nvPr/>
            </p:nvCxnSpPr>
            <p:spPr bwMode="auto">
              <a:xfrm>
                <a:off x="5863850" y="4656630"/>
                <a:ext cx="833433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6E23D855-7104-9F44-A326-78997F60AF5A}"/>
                  </a:ext>
                </a:extLst>
              </p:cNvPr>
              <p:cNvCxnSpPr>
                <a:cxnSpLocks/>
                <a:stCxn id="15" idx="3"/>
                <a:endCxn id="10" idx="1"/>
              </p:cNvCxnSpPr>
              <p:nvPr/>
            </p:nvCxnSpPr>
            <p:spPr bwMode="auto">
              <a:xfrm flipV="1">
                <a:off x="5863850" y="3788566"/>
                <a:ext cx="833433" cy="86806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04" name="Straight Arrow Connector 303">
                <a:extLst>
                  <a:ext uri="{FF2B5EF4-FFF2-40B4-BE49-F238E27FC236}">
                    <a16:creationId xmlns:a16="http://schemas.microsoft.com/office/drawing/2014/main" id="{7B08E1B6-1732-3944-A6E5-4A9153147039}"/>
                  </a:ext>
                </a:extLst>
              </p:cNvPr>
              <p:cNvCxnSpPr>
                <a:cxnSpLocks/>
                <a:stCxn id="14" idx="3"/>
                <a:endCxn id="13" idx="1"/>
              </p:cNvCxnSpPr>
              <p:nvPr/>
            </p:nvCxnSpPr>
            <p:spPr bwMode="auto">
              <a:xfrm>
                <a:off x="5870332" y="3788566"/>
                <a:ext cx="826951" cy="86806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28DF0B1-FBB1-3745-B7E3-052A1CCDC83B}"/>
                  </a:ext>
                </a:extLst>
              </p:cNvPr>
              <p:cNvSpPr/>
              <p:nvPr/>
            </p:nvSpPr>
            <p:spPr>
              <a:xfrm>
                <a:off x="4828953" y="3249935"/>
                <a:ext cx="44114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1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E3034D7-4ADB-2E45-ADF6-F1D56ED57185}"/>
                  </a:ext>
                </a:extLst>
              </p:cNvPr>
              <p:cNvSpPr/>
              <p:nvPr/>
            </p:nvSpPr>
            <p:spPr>
              <a:xfrm>
                <a:off x="4827243" y="4131799"/>
                <a:ext cx="441146" cy="341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2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2245EC0-5C2E-D446-9DC6-8F87CC472BEA}"/>
                  </a:ext>
                </a:extLst>
              </p:cNvPr>
              <p:cNvSpPr/>
              <p:nvPr/>
            </p:nvSpPr>
            <p:spPr>
              <a:xfrm>
                <a:off x="7159471" y="3258499"/>
                <a:ext cx="44114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3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F8FA26B-B71F-A141-B664-D3E056C58500}"/>
                  </a:ext>
                </a:extLst>
              </p:cNvPr>
              <p:cNvSpPr/>
              <p:nvPr/>
            </p:nvSpPr>
            <p:spPr>
              <a:xfrm>
                <a:off x="7157761" y="4140363"/>
                <a:ext cx="44114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i="1" dirty="0">
                    <a:latin typeface="Times New Roman" charset="0"/>
                  </a:rPr>
                  <a:t>a</a:t>
                </a:r>
                <a:r>
                  <a:rPr lang="en-US" baseline="-25000" dirty="0">
                    <a:latin typeface="Times New Roman" charset="0"/>
                  </a:rPr>
                  <a:t>4</a:t>
                </a:r>
                <a:r>
                  <a:rPr lang="en-US" dirty="0">
                    <a:latin typeface="Times New Roman" charset="0"/>
                  </a:rPr>
                  <a:t>:</a:t>
                </a:r>
                <a:endParaRPr lang="en-US" i="1" dirty="0">
                  <a:latin typeface="Times New Roman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7AF84B-EAE8-EB44-8DF8-B78B6143E2AA}"/>
              </a:ext>
            </a:extLst>
          </p:cNvPr>
          <p:cNvGrpSpPr/>
          <p:nvPr/>
        </p:nvGrpSpPr>
        <p:grpSpPr>
          <a:xfrm rot="10800000">
            <a:off x="8003868" y="3694817"/>
            <a:ext cx="2982069" cy="938259"/>
            <a:chOff x="7837452" y="2870070"/>
            <a:chExt cx="3313410" cy="1042514"/>
          </a:xfrm>
        </p:grpSpPr>
        <p:sp>
          <p:nvSpPr>
            <p:cNvPr id="297" name="Freeform 860">
              <a:extLst>
                <a:ext uri="{FF2B5EF4-FFF2-40B4-BE49-F238E27FC236}">
                  <a16:creationId xmlns:a16="http://schemas.microsoft.com/office/drawing/2014/main" id="{0BA6F3E3-169F-AE41-9F4F-30FDD0489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880" y="3021610"/>
              <a:ext cx="2151187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8" name="Parallelogram 297">
              <a:extLst>
                <a:ext uri="{FF2B5EF4-FFF2-40B4-BE49-F238E27FC236}">
                  <a16:creationId xmlns:a16="http://schemas.microsoft.com/office/drawing/2014/main" id="{5168FB43-9769-F243-B0FB-89809073DB45}"/>
                </a:ext>
              </a:extLst>
            </p:cNvPr>
            <p:cNvSpPr/>
            <p:nvPr/>
          </p:nvSpPr>
          <p:spPr>
            <a:xfrm>
              <a:off x="9712332" y="3027192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Parallelogram 298">
              <a:extLst>
                <a:ext uri="{FF2B5EF4-FFF2-40B4-BE49-F238E27FC236}">
                  <a16:creationId xmlns:a16="http://schemas.microsoft.com/office/drawing/2014/main" id="{8BDD94E5-C18B-7140-85F1-EB7AE094D41C}"/>
                </a:ext>
              </a:extLst>
            </p:cNvPr>
            <p:cNvSpPr/>
            <p:nvPr/>
          </p:nvSpPr>
          <p:spPr>
            <a:xfrm>
              <a:off x="7837452" y="3027387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891">
              <a:extLst>
                <a:ext uri="{FF2B5EF4-FFF2-40B4-BE49-F238E27FC236}">
                  <a16:creationId xmlns:a16="http://schemas.microsoft.com/office/drawing/2014/main" id="{6546D5EE-9381-A849-A71D-2D2E00B21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183" y="3650974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01" name="Freeform 860">
              <a:extLst>
                <a:ext uri="{FF2B5EF4-FFF2-40B4-BE49-F238E27FC236}">
                  <a16:creationId xmlns:a16="http://schemas.microsoft.com/office/drawing/2014/main" id="{58347E3C-E05B-6C48-8234-AD2A6FCD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093" y="3032053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02" name="Parallelogram 301">
              <a:extLst>
                <a:ext uri="{FF2B5EF4-FFF2-40B4-BE49-F238E27FC236}">
                  <a16:creationId xmlns:a16="http://schemas.microsoft.com/office/drawing/2014/main" id="{DA677589-471C-5440-AE90-869B45059547}"/>
                </a:ext>
              </a:extLst>
            </p:cNvPr>
            <p:cNvSpPr/>
            <p:nvPr/>
          </p:nvSpPr>
          <p:spPr>
            <a:xfrm rot="10800000">
              <a:off x="8901601" y="2870070"/>
              <a:ext cx="1803061" cy="540485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d4   </a:t>
              </a:r>
            </a:p>
          </p:txBody>
        </p:sp>
      </p:grpSp>
      <p:sp>
        <p:nvSpPr>
          <p:cNvPr id="184" name="Freeform 860">
            <a:extLst>
              <a:ext uri="{FF2B5EF4-FFF2-40B4-BE49-F238E27FC236}">
                <a16:creationId xmlns:a16="http://schemas.microsoft.com/office/drawing/2014/main" id="{4F980E45-03D6-9249-BEE5-09B714AE401B}"/>
              </a:ext>
            </a:extLst>
          </p:cNvPr>
          <p:cNvSpPr>
            <a:spLocks/>
          </p:cNvSpPr>
          <p:nvPr/>
        </p:nvSpPr>
        <p:spPr bwMode="auto">
          <a:xfrm>
            <a:off x="9353716" y="3446350"/>
            <a:ext cx="1155391" cy="278490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279" name="Parallelogram 278">
            <a:extLst>
              <a:ext uri="{FF2B5EF4-FFF2-40B4-BE49-F238E27FC236}">
                <a16:creationId xmlns:a16="http://schemas.microsoft.com/office/drawing/2014/main" id="{F0423608-829A-5546-B924-67008FFFB0D5}"/>
              </a:ext>
            </a:extLst>
          </p:cNvPr>
          <p:cNvSpPr/>
          <p:nvPr/>
        </p:nvSpPr>
        <p:spPr>
          <a:xfrm>
            <a:off x="8186676" y="3346635"/>
            <a:ext cx="1663073" cy="486436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d1      </a:t>
            </a:r>
          </a:p>
        </p:txBody>
      </p:sp>
      <p:sp>
        <p:nvSpPr>
          <p:cNvPr id="280" name="Parallelogram 279">
            <a:extLst>
              <a:ext uri="{FF2B5EF4-FFF2-40B4-BE49-F238E27FC236}">
                <a16:creationId xmlns:a16="http://schemas.microsoft.com/office/drawing/2014/main" id="{71977556-0DF8-8B47-AF91-425BFB110583}"/>
              </a:ext>
            </a:extLst>
          </p:cNvPr>
          <p:cNvSpPr/>
          <p:nvPr/>
        </p:nvSpPr>
        <p:spPr>
          <a:xfrm>
            <a:off x="10028465" y="3347456"/>
            <a:ext cx="1663073" cy="486436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d2      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D8ADD40-46CC-4246-A7CF-F57D923207E3}"/>
              </a:ext>
            </a:extLst>
          </p:cNvPr>
          <p:cNvGrpSpPr>
            <a:grpSpLocks noChangeAspect="1"/>
          </p:cNvGrpSpPr>
          <p:nvPr/>
        </p:nvGrpSpPr>
        <p:grpSpPr>
          <a:xfrm>
            <a:off x="8550444" y="2632673"/>
            <a:ext cx="1056664" cy="1004979"/>
            <a:chOff x="2015901" y="2747479"/>
            <a:chExt cx="1677244" cy="1595204"/>
          </a:xfrm>
        </p:grpSpPr>
        <p:sp>
          <p:nvSpPr>
            <p:cNvPr id="140" name="Oval 859">
              <a:extLst>
                <a:ext uri="{FF2B5EF4-FFF2-40B4-BE49-F238E27FC236}">
                  <a16:creationId xmlns:a16="http://schemas.microsoft.com/office/drawing/2014/main" id="{C6C25AF1-AC34-CE40-AC05-93BEA514DA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7327" y="4034790"/>
              <a:ext cx="137823" cy="1512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1" name="Oval 861">
              <a:extLst>
                <a:ext uri="{FF2B5EF4-FFF2-40B4-BE49-F238E27FC236}">
                  <a16:creationId xmlns:a16="http://schemas.microsoft.com/office/drawing/2014/main" id="{5D988571-F1B8-4247-B870-4CE968CBC5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3031" y="4188737"/>
              <a:ext cx="142659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2" name="Oval 862">
              <a:extLst>
                <a:ext uri="{FF2B5EF4-FFF2-40B4-BE49-F238E27FC236}">
                  <a16:creationId xmlns:a16="http://schemas.microsoft.com/office/drawing/2014/main" id="{5C6D0984-D919-8542-885A-9143AA1E5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8536" y="4188737"/>
              <a:ext cx="137823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3" name="Oval 863">
              <a:extLst>
                <a:ext uri="{FF2B5EF4-FFF2-40B4-BE49-F238E27FC236}">
                  <a16:creationId xmlns:a16="http://schemas.microsoft.com/office/drawing/2014/main" id="{978B1EDA-3E22-BE46-A18A-FC89D331E9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3788" y="4186036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4" name="Oval 863">
              <a:extLst>
                <a:ext uri="{FF2B5EF4-FFF2-40B4-BE49-F238E27FC236}">
                  <a16:creationId xmlns:a16="http://schemas.microsoft.com/office/drawing/2014/main" id="{45D6AFD2-4B68-D747-8E9F-CF824623B8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7511" y="4187917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5" name="Freeform 866">
              <a:extLst>
                <a:ext uri="{FF2B5EF4-FFF2-40B4-BE49-F238E27FC236}">
                  <a16:creationId xmlns:a16="http://schemas.microsoft.com/office/drawing/2014/main" id="{5847FCAF-184E-2E4B-84C8-31F2151400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15901" y="3991061"/>
              <a:ext cx="1114187" cy="194966"/>
            </a:xfrm>
            <a:custGeom>
              <a:avLst/>
              <a:gdLst>
                <a:gd name="T0" fmla="*/ 0 w 288"/>
                <a:gd name="T1" fmla="*/ 449 h 48"/>
                <a:gd name="T2" fmla="*/ 2608 w 288"/>
                <a:gd name="T3" fmla="*/ 449 h 48"/>
                <a:gd name="T4" fmla="*/ 3133 w 288"/>
                <a:gd name="T5" fmla="*/ 0 h 48"/>
                <a:gd name="T6" fmla="*/ 524 w 288"/>
                <a:gd name="T7" fmla="*/ 0 h 48"/>
                <a:gd name="T8" fmla="*/ 0 w 288"/>
                <a:gd name="T9" fmla="*/ 44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48"/>
                <a:gd name="T17" fmla="*/ 288 w 28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48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6" name="Oval 878">
              <a:extLst>
                <a:ext uri="{FF2B5EF4-FFF2-40B4-BE49-F238E27FC236}">
                  <a16:creationId xmlns:a16="http://schemas.microsoft.com/office/drawing/2014/main" id="{40A63A27-EA58-694F-9917-E7FF4FEC7E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00000">
              <a:off x="2458640" y="2825528"/>
              <a:ext cx="69069" cy="3900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7" name="Line 882">
              <a:extLst>
                <a:ext uri="{FF2B5EF4-FFF2-40B4-BE49-F238E27FC236}">
                  <a16:creationId xmlns:a16="http://schemas.microsoft.com/office/drawing/2014/main" id="{81184578-7B20-684E-8070-A2DFE86454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7993" y="2750586"/>
              <a:ext cx="147328" cy="577282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8" name="Rectangle 880">
              <a:extLst>
                <a:ext uri="{FF2B5EF4-FFF2-40B4-BE49-F238E27FC236}">
                  <a16:creationId xmlns:a16="http://schemas.microsoft.com/office/drawing/2014/main" id="{F0AF8897-2E0A-284A-88EB-9CFB5C9CAE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2672201" y="2787414"/>
              <a:ext cx="66541" cy="857951"/>
            </a:xfrm>
            <a:prstGeom prst="rect">
              <a:avLst/>
            </a:prstGeom>
            <a:solidFill>
              <a:srgbClr val="93D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9" name="Line 881">
              <a:extLst>
                <a:ext uri="{FF2B5EF4-FFF2-40B4-BE49-F238E27FC236}">
                  <a16:creationId xmlns:a16="http://schemas.microsoft.com/office/drawing/2014/main" id="{6BE61A43-AF69-144B-9B6D-DDEAD39763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76659" y="2804049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0" name="Line 882">
              <a:extLst>
                <a:ext uri="{FF2B5EF4-FFF2-40B4-BE49-F238E27FC236}">
                  <a16:creationId xmlns:a16="http://schemas.microsoft.com/office/drawing/2014/main" id="{FFCC01A8-4837-7241-9ADD-532EF5A5C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V="1">
              <a:off x="2738029" y="2768617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1" name="Line 882">
              <a:extLst>
                <a:ext uri="{FF2B5EF4-FFF2-40B4-BE49-F238E27FC236}">
                  <a16:creationId xmlns:a16="http://schemas.microsoft.com/office/drawing/2014/main" id="{C054E8CB-7757-434B-8B03-FA3523CDCD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0720" y="2747479"/>
              <a:ext cx="166195" cy="553247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2" name="Line 884">
              <a:extLst>
                <a:ext uri="{FF2B5EF4-FFF2-40B4-BE49-F238E27FC236}">
                  <a16:creationId xmlns:a16="http://schemas.microsoft.com/office/drawing/2014/main" id="{2FEAC5A6-9630-0C45-AEAC-F644B15862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464718" y="2850001"/>
              <a:ext cx="0" cy="103603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3" name="Oval 885">
              <a:extLst>
                <a:ext uri="{FF2B5EF4-FFF2-40B4-BE49-F238E27FC236}">
                  <a16:creationId xmlns:a16="http://schemas.microsoft.com/office/drawing/2014/main" id="{A3FC1D29-422D-304F-8C5D-28BD26E3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15" y="2958866"/>
              <a:ext cx="31996" cy="70709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BA8671F-BFBB-104F-888E-1D8BBC07ADD3}"/>
                </a:ext>
              </a:extLst>
            </p:cNvPr>
            <p:cNvGrpSpPr/>
            <p:nvPr/>
          </p:nvGrpSpPr>
          <p:grpSpPr>
            <a:xfrm>
              <a:off x="2874612" y="3158422"/>
              <a:ext cx="114261" cy="962935"/>
              <a:chOff x="5166044" y="2085068"/>
              <a:chExt cx="114261" cy="962935"/>
            </a:xfrm>
          </p:grpSpPr>
          <p:sp>
            <p:nvSpPr>
              <p:cNvPr id="159" name="Oval 878">
                <a:extLst>
                  <a:ext uri="{FF2B5EF4-FFF2-40B4-BE49-F238E27FC236}">
                    <a16:creationId xmlns:a16="http://schemas.microsoft.com/office/drawing/2014/main" id="{555307E3-9F51-154C-8554-E2553F3B7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44" y="2998083"/>
                <a:ext cx="110510" cy="499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336BC6D-95B5-9544-92D6-0035237C2077}"/>
                  </a:ext>
                </a:extLst>
              </p:cNvPr>
              <p:cNvGrpSpPr/>
              <p:nvPr/>
            </p:nvGrpSpPr>
            <p:grpSpPr>
              <a:xfrm>
                <a:off x="5166154" y="2106857"/>
                <a:ext cx="114151" cy="914400"/>
                <a:chOff x="5166154" y="2106857"/>
                <a:chExt cx="114151" cy="1132631"/>
              </a:xfrm>
            </p:grpSpPr>
            <p:sp>
              <p:nvSpPr>
                <p:cNvPr id="162" name="Rectangle 880">
                  <a:extLst>
                    <a:ext uri="{FF2B5EF4-FFF2-40B4-BE49-F238E27FC236}">
                      <a16:creationId xmlns:a16="http://schemas.microsoft.com/office/drawing/2014/main" id="{C780CAE5-FDDE-A64B-8791-863717E6A5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155" y="2106857"/>
                  <a:ext cx="109828" cy="113263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3" name="Line 881">
                  <a:extLst>
                    <a:ext uri="{FF2B5EF4-FFF2-40B4-BE49-F238E27FC236}">
                      <a16:creationId xmlns:a16="http://schemas.microsoft.com/office/drawing/2014/main" id="{830B39E9-6932-BF4F-A7F7-56E6CBD0C6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66154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4" name="Line 882">
                  <a:extLst>
                    <a:ext uri="{FF2B5EF4-FFF2-40B4-BE49-F238E27FC236}">
                      <a16:creationId xmlns:a16="http://schemas.microsoft.com/office/drawing/2014/main" id="{A595E251-E105-AC42-8E4D-47E1ED160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305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61" name="Oval 878">
                <a:extLst>
                  <a:ext uri="{FF2B5EF4-FFF2-40B4-BE49-F238E27FC236}">
                    <a16:creationId xmlns:a16="http://schemas.microsoft.com/office/drawing/2014/main" id="{63AAF464-8D92-5242-9D6D-4169A52A4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662" y="2085068"/>
                <a:ext cx="110510" cy="457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CEAA145-8DB8-F147-B535-66CB5C983652}"/>
                </a:ext>
              </a:extLst>
            </p:cNvPr>
            <p:cNvGrpSpPr/>
            <p:nvPr/>
          </p:nvGrpSpPr>
          <p:grpSpPr>
            <a:xfrm>
              <a:off x="2949280" y="3646999"/>
              <a:ext cx="743865" cy="539042"/>
              <a:chOff x="5686720" y="1648860"/>
              <a:chExt cx="743865" cy="539042"/>
            </a:xfrm>
          </p:grpSpPr>
          <p:sp>
            <p:nvSpPr>
              <p:cNvPr id="156" name="Freeform 860">
                <a:extLst>
                  <a:ext uri="{FF2B5EF4-FFF2-40B4-BE49-F238E27FC236}">
                    <a16:creationId xmlns:a16="http://schemas.microsoft.com/office/drawing/2014/main" id="{5C110688-FEA1-4E44-9AAB-85461E4577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86720" y="1648860"/>
                <a:ext cx="743865" cy="18071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7" name="Rectangle 864">
                <a:extLst>
                  <a:ext uri="{FF2B5EF4-FFF2-40B4-BE49-F238E27FC236}">
                    <a16:creationId xmlns:a16="http://schemas.microsoft.com/office/drawing/2014/main" id="{8BAA8288-4949-2F45-9935-07D8B49336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86720" y="1829582"/>
                <a:ext cx="557094" cy="358320"/>
              </a:xfrm>
              <a:prstGeom prst="rect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158" name="Freeform 865">
                <a:extLst>
                  <a:ext uri="{FF2B5EF4-FFF2-40B4-BE49-F238E27FC236}">
                    <a16:creationId xmlns:a16="http://schemas.microsoft.com/office/drawing/2014/main" id="{D44B7EAF-2FC6-9246-8FC3-63F14A70E8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43814" y="1648860"/>
                <a:ext cx="186771" cy="539037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8B93548-BCAB-A34C-8065-63057F170499}"/>
              </a:ext>
            </a:extLst>
          </p:cNvPr>
          <p:cNvSpPr>
            <a:spLocks noChangeAspect="1"/>
          </p:cNvSpPr>
          <p:nvPr/>
        </p:nvSpPr>
        <p:spPr>
          <a:xfrm>
            <a:off x="8140905" y="2558075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latin typeface="Times New Roman" charset="0"/>
              </a:rPr>
              <a:t>s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:</a:t>
            </a:r>
            <a:endParaRPr lang="en-US" sz="2000" i="1" baseline="-25000" dirty="0">
              <a:latin typeface="Times New Roman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0EB6A-F409-AD44-A0EA-754856BBBB74}"/>
              </a:ext>
            </a:extLst>
          </p:cNvPr>
          <p:cNvGrpSpPr/>
          <p:nvPr/>
        </p:nvGrpSpPr>
        <p:grpSpPr>
          <a:xfrm>
            <a:off x="8123491" y="5104298"/>
            <a:ext cx="3585181" cy="1207178"/>
            <a:chOff x="8423939" y="5104298"/>
            <a:chExt cx="3585181" cy="12071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DBF6AE-E381-F94F-80F7-D1C2FA8694F6}"/>
                </a:ext>
              </a:extLst>
            </p:cNvPr>
            <p:cNvGrpSpPr/>
            <p:nvPr/>
          </p:nvGrpSpPr>
          <p:grpSpPr>
            <a:xfrm>
              <a:off x="8442614" y="5104298"/>
              <a:ext cx="3566506" cy="1207178"/>
              <a:chOff x="5608945" y="1198494"/>
              <a:chExt cx="3566506" cy="1207178"/>
            </a:xfrm>
          </p:grpSpPr>
          <p:sp>
            <p:nvSpPr>
              <p:cNvPr id="90" name="Rectangle 891">
                <a:extLst>
                  <a:ext uri="{FF2B5EF4-FFF2-40B4-BE49-F238E27FC236}">
                    <a16:creationId xmlns:a16="http://schemas.microsoft.com/office/drawing/2014/main" id="{9DEEA3A3-D825-DE49-9073-B1CC4A573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135" y="1806554"/>
                <a:ext cx="59" cy="235449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Parallelogram 90">
                <a:extLst>
                  <a:ext uri="{FF2B5EF4-FFF2-40B4-BE49-F238E27FC236}">
                    <a16:creationId xmlns:a16="http://schemas.microsoft.com/office/drawing/2014/main" id="{A3F8413B-7F67-C644-B961-AF6BFCEF22A5}"/>
                  </a:ext>
                </a:extLst>
              </p:cNvPr>
              <p:cNvSpPr/>
              <p:nvPr/>
            </p:nvSpPr>
            <p:spPr>
              <a:xfrm>
                <a:off x="5608945" y="1918415"/>
                <a:ext cx="1663073" cy="486436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d1      </a:t>
                </a:r>
              </a:p>
            </p:txBody>
          </p:sp>
          <p:sp>
            <p:nvSpPr>
              <p:cNvPr id="92" name="Parallelogram 91">
                <a:extLst>
                  <a:ext uri="{FF2B5EF4-FFF2-40B4-BE49-F238E27FC236}">
                    <a16:creationId xmlns:a16="http://schemas.microsoft.com/office/drawing/2014/main" id="{865118FF-E4E7-5845-ABD5-9D56F87BF850}"/>
                  </a:ext>
                </a:extLst>
              </p:cNvPr>
              <p:cNvSpPr/>
              <p:nvPr/>
            </p:nvSpPr>
            <p:spPr>
              <a:xfrm>
                <a:off x="7512378" y="1919236"/>
                <a:ext cx="1663073" cy="486436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d2       </a:t>
                </a:r>
              </a:p>
            </p:txBody>
          </p: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DA35F60-8265-C84E-97EC-74A9A50AE8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81329" y="1198494"/>
                <a:ext cx="1052907" cy="997159"/>
                <a:chOff x="6282020" y="2522140"/>
                <a:chExt cx="1671281" cy="1582792"/>
              </a:xfrm>
            </p:grpSpPr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F3936A44-F25D-A048-8146-72E84E310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7230186" y="2543278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Oval 859">
                  <a:extLst>
                    <a:ext uri="{FF2B5EF4-FFF2-40B4-BE49-F238E27FC236}">
                      <a16:creationId xmlns:a16="http://schemas.microsoft.com/office/drawing/2014/main" id="{C26FA5B6-7110-7B4D-A936-E426305D39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756317" y="3797039"/>
                  <a:ext cx="137823" cy="1512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Oval 861">
                  <a:extLst>
                    <a:ext uri="{FF2B5EF4-FFF2-40B4-BE49-F238E27FC236}">
                      <a16:creationId xmlns:a16="http://schemas.microsoft.com/office/drawing/2014/main" id="{AE6FB874-3C29-3D4A-8C2A-6BCB9CDA619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282021" y="3950986"/>
                  <a:ext cx="142659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Oval 862">
                  <a:extLst>
                    <a:ext uri="{FF2B5EF4-FFF2-40B4-BE49-F238E27FC236}">
                      <a16:creationId xmlns:a16="http://schemas.microsoft.com/office/drawing/2014/main" id="{5E8B753B-4667-FC46-B85D-C7A0D741A5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597526" y="3950986"/>
                  <a:ext cx="137823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Oval 863">
                  <a:extLst>
                    <a:ext uri="{FF2B5EF4-FFF2-40B4-BE49-F238E27FC236}">
                      <a16:creationId xmlns:a16="http://schemas.microsoft.com/office/drawing/2014/main" id="{15D44AFC-EFD2-5740-AB3F-02849B42F1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457285" y="3948285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9" name="Oval 863">
                  <a:extLst>
                    <a:ext uri="{FF2B5EF4-FFF2-40B4-BE49-F238E27FC236}">
                      <a16:creationId xmlns:a16="http://schemas.microsoft.com/office/drawing/2014/main" id="{1D4ED7E2-D46B-454E-BF90-0478EF08C9F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66501" y="3950166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8790085-C037-7543-8959-565AAFC3BBD3}"/>
                    </a:ext>
                  </a:extLst>
                </p:cNvPr>
                <p:cNvGrpSpPr/>
                <p:nvPr/>
              </p:nvGrpSpPr>
              <p:grpSpPr>
                <a:xfrm>
                  <a:off x="6282020" y="3409248"/>
                  <a:ext cx="1671281" cy="539042"/>
                  <a:chOff x="1320274" y="4580303"/>
                  <a:chExt cx="1671281" cy="467246"/>
                </a:xfrm>
                <a:solidFill>
                  <a:srgbClr val="93D2FE"/>
                </a:solidFill>
              </p:grpSpPr>
              <p:sp>
                <p:nvSpPr>
                  <p:cNvPr id="167" name="Freeform 860">
                    <a:extLst>
                      <a:ext uri="{FF2B5EF4-FFF2-40B4-BE49-F238E27FC236}">
                        <a16:creationId xmlns:a16="http://schemas.microsoft.com/office/drawing/2014/main" id="{89AC88F7-17E7-7340-90B3-B663DA64C3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68" name="Rectangle 864">
                    <a:extLst>
                      <a:ext uri="{FF2B5EF4-FFF2-40B4-BE49-F238E27FC236}">
                        <a16:creationId xmlns:a16="http://schemas.microsoft.com/office/drawing/2014/main" id="{B296184C-FD8F-7147-BB14-41BAD835B39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169" name="Freeform 865">
                    <a:extLst>
                      <a:ext uri="{FF2B5EF4-FFF2-40B4-BE49-F238E27FC236}">
                        <a16:creationId xmlns:a16="http://schemas.microsoft.com/office/drawing/2014/main" id="{5C7CDF0E-0180-1F47-A99B-1734C66BA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70" name="Freeform 866">
                    <a:extLst>
                      <a:ext uri="{FF2B5EF4-FFF2-40B4-BE49-F238E27FC236}">
                        <a16:creationId xmlns:a16="http://schemas.microsoft.com/office/drawing/2014/main" id="{788DA379-0364-1A4D-919F-B96BF6C138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01" name="Oval 878">
                  <a:extLst>
                    <a:ext uri="{FF2B5EF4-FFF2-40B4-BE49-F238E27FC236}">
                      <a16:creationId xmlns:a16="http://schemas.microsoft.com/office/drawing/2014/main" id="{7EBC6C07-5811-934D-8997-01955CA7AC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7440506" y="2600189"/>
                  <a:ext cx="69069" cy="39007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Line 882">
                  <a:extLst>
                    <a:ext uri="{FF2B5EF4-FFF2-40B4-BE49-F238E27FC236}">
                      <a16:creationId xmlns:a16="http://schemas.microsoft.com/office/drawing/2014/main" id="{1C83ED17-66A8-E946-AE3E-E3655FC77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151300" y="2522140"/>
                  <a:ext cx="166195" cy="553247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3" name="Line 882">
                  <a:extLst>
                    <a:ext uri="{FF2B5EF4-FFF2-40B4-BE49-F238E27FC236}">
                      <a16:creationId xmlns:a16="http://schemas.microsoft.com/office/drawing/2014/main" id="{21BA22FE-5422-5440-A483-E8B6FA94D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162894" y="2525247"/>
                  <a:ext cx="147328" cy="577282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4" name="Line 884">
                  <a:extLst>
                    <a:ext uri="{FF2B5EF4-FFF2-40B4-BE49-F238E27FC236}">
                      <a16:creationId xmlns:a16="http://schemas.microsoft.com/office/drawing/2014/main" id="{2B775C42-7692-504E-8EC1-E169F998A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7503497" y="2624662"/>
                  <a:ext cx="0" cy="103603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5" name="Oval 885">
                  <a:extLst>
                    <a:ext uri="{FF2B5EF4-FFF2-40B4-BE49-F238E27FC236}">
                      <a16:creationId xmlns:a16="http://schemas.microsoft.com/office/drawing/2014/main" id="{F9B4335F-F069-834B-A0BE-195D2706D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486804" y="2733527"/>
                  <a:ext cx="31996" cy="70709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C60D418A-5391-5745-9A67-2E8EF6E54C33}"/>
                    </a:ext>
                  </a:extLst>
                </p:cNvPr>
                <p:cNvGrpSpPr/>
                <p:nvPr/>
              </p:nvGrpSpPr>
              <p:grpSpPr>
                <a:xfrm>
                  <a:off x="6963930" y="2918321"/>
                  <a:ext cx="114261" cy="962935"/>
                  <a:chOff x="5166044" y="2085068"/>
                  <a:chExt cx="114261" cy="962935"/>
                </a:xfrm>
              </p:grpSpPr>
              <p:sp>
                <p:nvSpPr>
                  <p:cNvPr id="111" name="Oval 878">
                    <a:extLst>
                      <a:ext uri="{FF2B5EF4-FFF2-40B4-BE49-F238E27FC236}">
                        <a16:creationId xmlns:a16="http://schemas.microsoft.com/office/drawing/2014/main" id="{9A500A22-8500-D24C-A4EB-BCC16F84A3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044" y="2998083"/>
                    <a:ext cx="110510" cy="499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5749CBFD-CBF5-BC43-B32C-3CAFD47CF242}"/>
                      </a:ext>
                    </a:extLst>
                  </p:cNvPr>
                  <p:cNvGrpSpPr/>
                  <p:nvPr/>
                </p:nvGrpSpPr>
                <p:grpSpPr>
                  <a:xfrm>
                    <a:off x="5166154" y="2106857"/>
                    <a:ext cx="114151" cy="914400"/>
                    <a:chOff x="5166154" y="2106857"/>
                    <a:chExt cx="114151" cy="1132631"/>
                  </a:xfrm>
                </p:grpSpPr>
                <p:sp>
                  <p:nvSpPr>
                    <p:cNvPr id="114" name="Rectangle 880">
                      <a:extLst>
                        <a:ext uri="{FF2B5EF4-FFF2-40B4-BE49-F238E27FC236}">
                          <a16:creationId xmlns:a16="http://schemas.microsoft.com/office/drawing/2014/main" id="{F9822647-C785-8743-BCD6-2C294D2262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66155" y="2106857"/>
                      <a:ext cx="109828" cy="1132631"/>
                    </a:xfrm>
                    <a:prstGeom prst="rect">
                      <a:avLst/>
                    </a:prstGeom>
                    <a:solidFill>
                      <a:srgbClr val="93D2F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65" name="Line 881">
                      <a:extLst>
                        <a:ext uri="{FF2B5EF4-FFF2-40B4-BE49-F238E27FC236}">
                          <a16:creationId xmlns:a16="http://schemas.microsoft.com/office/drawing/2014/main" id="{1225633D-3B72-CD4A-BFF6-AE801C45AA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66154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66" name="Line 882">
                      <a:extLst>
                        <a:ext uri="{FF2B5EF4-FFF2-40B4-BE49-F238E27FC236}">
                          <a16:creationId xmlns:a16="http://schemas.microsoft.com/office/drawing/2014/main" id="{B164B963-0E87-BB4B-9E63-DE4C541B32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305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113" name="Oval 878">
                    <a:extLst>
                      <a:ext uri="{FF2B5EF4-FFF2-40B4-BE49-F238E27FC236}">
                        <a16:creationId xmlns:a16="http://schemas.microsoft.com/office/drawing/2014/main" id="{56C7CB90-E525-CB48-9D55-12568D4060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7662" y="2085068"/>
                    <a:ext cx="110510" cy="457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09" name="Rectangle 880">
                  <a:extLst>
                    <a:ext uri="{FF2B5EF4-FFF2-40B4-BE49-F238E27FC236}">
                      <a16:creationId xmlns:a16="http://schemas.microsoft.com/office/drawing/2014/main" id="{92D65338-03E6-644E-9305-079BC2072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7229473" y="2562075"/>
                  <a:ext cx="66541" cy="85795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Line 881">
                  <a:extLst>
                    <a:ext uri="{FF2B5EF4-FFF2-40B4-BE49-F238E27FC236}">
                      <a16:creationId xmlns:a16="http://schemas.microsoft.com/office/drawing/2014/main" id="{624F5629-7CE9-2E4F-985F-ECE278F43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291556" y="2578710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0B5675EE-EDA2-8F46-8192-2EBC94FFE30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2713" y="1204453"/>
                <a:ext cx="1056664" cy="1004979"/>
                <a:chOff x="2015901" y="2747479"/>
                <a:chExt cx="1677244" cy="1595204"/>
              </a:xfrm>
            </p:grpSpPr>
            <p:sp>
              <p:nvSpPr>
                <p:cNvPr id="172" name="Oval 859">
                  <a:extLst>
                    <a:ext uri="{FF2B5EF4-FFF2-40B4-BE49-F238E27FC236}">
                      <a16:creationId xmlns:a16="http://schemas.microsoft.com/office/drawing/2014/main" id="{BBFFF20C-A415-CF4F-9FDB-7ADEF695BA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517327" y="4034790"/>
                  <a:ext cx="137823" cy="1512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3" name="Oval 861">
                  <a:extLst>
                    <a:ext uri="{FF2B5EF4-FFF2-40B4-BE49-F238E27FC236}">
                      <a16:creationId xmlns:a16="http://schemas.microsoft.com/office/drawing/2014/main" id="{A588DA2A-89CC-FC4E-8B00-AE9B674FC2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43031" y="4188737"/>
                  <a:ext cx="142659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4" name="Oval 862">
                  <a:extLst>
                    <a:ext uri="{FF2B5EF4-FFF2-40B4-BE49-F238E27FC236}">
                      <a16:creationId xmlns:a16="http://schemas.microsoft.com/office/drawing/2014/main" id="{893DE805-C571-FE48-A907-B35DF56682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58536" y="4188737"/>
                  <a:ext cx="137823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Oval 863">
                  <a:extLst>
                    <a:ext uri="{FF2B5EF4-FFF2-40B4-BE49-F238E27FC236}">
                      <a16:creationId xmlns:a16="http://schemas.microsoft.com/office/drawing/2014/main" id="{B17E057B-BDFE-8F41-A2DE-492DA9A7EC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93788" y="4186036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Oval 863">
                  <a:extLst>
                    <a:ext uri="{FF2B5EF4-FFF2-40B4-BE49-F238E27FC236}">
                      <a16:creationId xmlns:a16="http://schemas.microsoft.com/office/drawing/2014/main" id="{33A5DDA2-97A2-C443-8EA1-3003ADE2B5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27511" y="4187917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Freeform 866">
                  <a:extLst>
                    <a:ext uri="{FF2B5EF4-FFF2-40B4-BE49-F238E27FC236}">
                      <a16:creationId xmlns:a16="http://schemas.microsoft.com/office/drawing/2014/main" id="{FCF4D680-BA57-7340-82AB-9FE2B720DD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15901" y="3991061"/>
                  <a:ext cx="1114187" cy="194966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Oval 878">
                  <a:extLst>
                    <a:ext uri="{FF2B5EF4-FFF2-40B4-BE49-F238E27FC236}">
                      <a16:creationId xmlns:a16="http://schemas.microsoft.com/office/drawing/2014/main" id="{6FEA001A-5E29-1442-A71C-B8982FF5E1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9800000">
                  <a:off x="2458640" y="2825528"/>
                  <a:ext cx="69069" cy="39007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Line 882">
                  <a:extLst>
                    <a:ext uri="{FF2B5EF4-FFF2-40B4-BE49-F238E27FC236}">
                      <a16:creationId xmlns:a16="http://schemas.microsoft.com/office/drawing/2014/main" id="{D0567599-EFB3-FD48-9910-12749710C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57993" y="2750586"/>
                  <a:ext cx="147328" cy="577282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0" name="Rectangle 880">
                  <a:extLst>
                    <a:ext uri="{FF2B5EF4-FFF2-40B4-BE49-F238E27FC236}">
                      <a16:creationId xmlns:a16="http://schemas.microsoft.com/office/drawing/2014/main" id="{F7819770-E0AF-2246-B939-B1CBB08BA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800000">
                  <a:off x="2672201" y="2787414"/>
                  <a:ext cx="66541" cy="85795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Line 881">
                  <a:extLst>
                    <a:ext uri="{FF2B5EF4-FFF2-40B4-BE49-F238E27FC236}">
                      <a16:creationId xmlns:a16="http://schemas.microsoft.com/office/drawing/2014/main" id="{72142EFE-75DE-BD4F-8D38-14C4D638F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76659" y="2804049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Line 882">
                  <a:extLst>
                    <a:ext uri="{FF2B5EF4-FFF2-40B4-BE49-F238E27FC236}">
                      <a16:creationId xmlns:a16="http://schemas.microsoft.com/office/drawing/2014/main" id="{580C68FC-DC27-024B-8C12-C32DB01A1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V="1">
                  <a:off x="2738029" y="2768617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Line 882">
                  <a:extLst>
                    <a:ext uri="{FF2B5EF4-FFF2-40B4-BE49-F238E27FC236}">
                      <a16:creationId xmlns:a16="http://schemas.microsoft.com/office/drawing/2014/main" id="{7269B7C5-15C2-CE48-B5A3-CCDEDEA956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50720" y="2747479"/>
                  <a:ext cx="166195" cy="553247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5" name="Line 884">
                  <a:extLst>
                    <a:ext uri="{FF2B5EF4-FFF2-40B4-BE49-F238E27FC236}">
                      <a16:creationId xmlns:a16="http://schemas.microsoft.com/office/drawing/2014/main" id="{4BB3DD59-D28D-E14C-A4F9-1A65E0D7E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464718" y="2850001"/>
                  <a:ext cx="0" cy="103603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6" name="Oval 885">
                  <a:extLst>
                    <a:ext uri="{FF2B5EF4-FFF2-40B4-BE49-F238E27FC236}">
                      <a16:creationId xmlns:a16="http://schemas.microsoft.com/office/drawing/2014/main" id="{692DC3CC-A85B-9049-BBBD-4947F32D4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415" y="2958866"/>
                  <a:ext cx="31996" cy="70709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F06364FC-4485-C64A-B165-89761D718194}"/>
                    </a:ext>
                  </a:extLst>
                </p:cNvPr>
                <p:cNvGrpSpPr/>
                <p:nvPr/>
              </p:nvGrpSpPr>
              <p:grpSpPr>
                <a:xfrm>
                  <a:off x="2874612" y="3158422"/>
                  <a:ext cx="114261" cy="962935"/>
                  <a:chOff x="5166044" y="2085068"/>
                  <a:chExt cx="114261" cy="962935"/>
                </a:xfrm>
              </p:grpSpPr>
              <p:sp>
                <p:nvSpPr>
                  <p:cNvPr id="192" name="Oval 878">
                    <a:extLst>
                      <a:ext uri="{FF2B5EF4-FFF2-40B4-BE49-F238E27FC236}">
                        <a16:creationId xmlns:a16="http://schemas.microsoft.com/office/drawing/2014/main" id="{4A35BDCA-3BFC-9943-ADC6-7CFDFF89ED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044" y="2998083"/>
                    <a:ext cx="110510" cy="499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A87F4F95-7BCC-BC43-9CFD-F84617B7A964}"/>
                      </a:ext>
                    </a:extLst>
                  </p:cNvPr>
                  <p:cNvGrpSpPr/>
                  <p:nvPr/>
                </p:nvGrpSpPr>
                <p:grpSpPr>
                  <a:xfrm>
                    <a:off x="5166154" y="2106857"/>
                    <a:ext cx="114151" cy="914400"/>
                    <a:chOff x="5166154" y="2106857"/>
                    <a:chExt cx="114151" cy="1132631"/>
                  </a:xfrm>
                </p:grpSpPr>
                <p:sp>
                  <p:nvSpPr>
                    <p:cNvPr id="195" name="Rectangle 880">
                      <a:extLst>
                        <a:ext uri="{FF2B5EF4-FFF2-40B4-BE49-F238E27FC236}">
                          <a16:creationId xmlns:a16="http://schemas.microsoft.com/office/drawing/2014/main" id="{97201156-EFC1-7B4D-9FFC-065D6A560A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66155" y="2106857"/>
                      <a:ext cx="109828" cy="1132631"/>
                    </a:xfrm>
                    <a:prstGeom prst="rect">
                      <a:avLst/>
                    </a:prstGeom>
                    <a:solidFill>
                      <a:srgbClr val="93D2F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96" name="Line 881">
                      <a:extLst>
                        <a:ext uri="{FF2B5EF4-FFF2-40B4-BE49-F238E27FC236}">
                          <a16:creationId xmlns:a16="http://schemas.microsoft.com/office/drawing/2014/main" id="{4846A279-C333-874E-AF38-1D3DF3C7E5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66154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197" name="Line 882">
                      <a:extLst>
                        <a:ext uri="{FF2B5EF4-FFF2-40B4-BE49-F238E27FC236}">
                          <a16:creationId xmlns:a16="http://schemas.microsoft.com/office/drawing/2014/main" id="{1388B860-307D-0840-831B-6D4A52F20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305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194" name="Oval 878">
                    <a:extLst>
                      <a:ext uri="{FF2B5EF4-FFF2-40B4-BE49-F238E27FC236}">
                        <a16:creationId xmlns:a16="http://schemas.microsoft.com/office/drawing/2014/main" id="{4825191C-DB7C-4848-8534-8CE03C6A99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7662" y="2085068"/>
                    <a:ext cx="110510" cy="457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7C9769B5-9E46-D44F-BD7C-485F41A3868C}"/>
                    </a:ext>
                  </a:extLst>
                </p:cNvPr>
                <p:cNvGrpSpPr/>
                <p:nvPr/>
              </p:nvGrpSpPr>
              <p:grpSpPr>
                <a:xfrm>
                  <a:off x="2949280" y="3646999"/>
                  <a:ext cx="743865" cy="539042"/>
                  <a:chOff x="5686720" y="1648860"/>
                  <a:chExt cx="743865" cy="539042"/>
                </a:xfrm>
              </p:grpSpPr>
              <p:sp>
                <p:nvSpPr>
                  <p:cNvPr id="189" name="Freeform 860">
                    <a:extLst>
                      <a:ext uri="{FF2B5EF4-FFF2-40B4-BE49-F238E27FC236}">
                        <a16:creationId xmlns:a16="http://schemas.microsoft.com/office/drawing/2014/main" id="{8956B53D-3254-A842-BEC3-709A1432F7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86720" y="1648860"/>
                    <a:ext cx="743865" cy="18071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90" name="Rectangle 864">
                    <a:extLst>
                      <a:ext uri="{FF2B5EF4-FFF2-40B4-BE49-F238E27FC236}">
                        <a16:creationId xmlns:a16="http://schemas.microsoft.com/office/drawing/2014/main" id="{7B5D570A-57C7-D040-AD2F-200D9491B21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86720" y="1829582"/>
                    <a:ext cx="557094" cy="358320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/>
                        <a:ea typeface="Calibri"/>
                        <a:cs typeface="Calibri"/>
                      </a:rPr>
                      <a:t>r2</a:t>
                    </a:r>
                  </a:p>
                </p:txBody>
              </p:sp>
              <p:sp>
                <p:nvSpPr>
                  <p:cNvPr id="191" name="Freeform 865">
                    <a:extLst>
                      <a:ext uri="{FF2B5EF4-FFF2-40B4-BE49-F238E27FC236}">
                        <a16:creationId xmlns:a16="http://schemas.microsoft.com/office/drawing/2014/main" id="{455BF42C-67DC-B441-B84D-8DD66FF3EF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3814" y="1648860"/>
                    <a:ext cx="186771" cy="539037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</p:grpSp>
        </p:grp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E92D3C33-FB62-A44B-8941-D7F959188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3939" y="5349173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i="1" dirty="0">
                  <a:latin typeface="Times New Roman" charset="0"/>
                </a:rPr>
                <a:t>g</a:t>
              </a:r>
              <a:r>
                <a:rPr lang="en-US" sz="2000" dirty="0">
                  <a:latin typeface="Times New Roman" charset="0"/>
                </a:rPr>
                <a:t>:</a:t>
              </a:r>
              <a:endParaRPr lang="en-US" sz="2000" i="1" baseline="-25000" dirty="0">
                <a:latin typeface="Times New Roman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B33DC42-3D20-E845-991B-C74963E234C6}"/>
              </a:ext>
            </a:extLst>
          </p:cNvPr>
          <p:cNvGrpSpPr>
            <a:grpSpLocks noChangeAspect="1"/>
          </p:cNvGrpSpPr>
          <p:nvPr/>
        </p:nvGrpSpPr>
        <p:grpSpPr>
          <a:xfrm>
            <a:off x="10438512" y="2688358"/>
            <a:ext cx="1052907" cy="997159"/>
            <a:chOff x="6282020" y="2522140"/>
            <a:chExt cx="1671281" cy="1582792"/>
          </a:xfrm>
        </p:grpSpPr>
        <p:sp>
          <p:nvSpPr>
            <p:cNvPr id="115" name="Line 882">
              <a:extLst>
                <a:ext uri="{FF2B5EF4-FFF2-40B4-BE49-F238E27FC236}">
                  <a16:creationId xmlns:a16="http://schemas.microsoft.com/office/drawing/2014/main" id="{5A4BCB21-6A0A-7347-BDD1-782EE74225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H="1" flipV="1">
              <a:off x="7230186" y="2543278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6" name="Oval 859">
              <a:extLst>
                <a:ext uri="{FF2B5EF4-FFF2-40B4-BE49-F238E27FC236}">
                  <a16:creationId xmlns:a16="http://schemas.microsoft.com/office/drawing/2014/main" id="{7577E4E8-DBDC-2A4F-958B-96E6D8A4F1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6317" y="3797039"/>
              <a:ext cx="137823" cy="1512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7" name="Oval 861">
              <a:extLst>
                <a:ext uri="{FF2B5EF4-FFF2-40B4-BE49-F238E27FC236}">
                  <a16:creationId xmlns:a16="http://schemas.microsoft.com/office/drawing/2014/main" id="{14F13015-6A68-ED4F-B65D-77F878939A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82021" y="3950986"/>
              <a:ext cx="142659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8" name="Oval 862">
              <a:extLst>
                <a:ext uri="{FF2B5EF4-FFF2-40B4-BE49-F238E27FC236}">
                  <a16:creationId xmlns:a16="http://schemas.microsoft.com/office/drawing/2014/main" id="{2206ACB7-ED29-224E-AEC6-CA78EF17B9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97526" y="3950986"/>
              <a:ext cx="137823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9" name="Oval 863">
              <a:extLst>
                <a:ext uri="{FF2B5EF4-FFF2-40B4-BE49-F238E27FC236}">
                  <a16:creationId xmlns:a16="http://schemas.microsoft.com/office/drawing/2014/main" id="{AAEDF106-6232-5640-A8EE-CA15C0C908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57285" y="3948285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0" name="Oval 863">
              <a:extLst>
                <a:ext uri="{FF2B5EF4-FFF2-40B4-BE49-F238E27FC236}">
                  <a16:creationId xmlns:a16="http://schemas.microsoft.com/office/drawing/2014/main" id="{0AF10742-6E84-9B43-A1FD-78254461FD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6501" y="3950166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BF24707-7C6B-3441-A6A1-70DDBA4921AA}"/>
                </a:ext>
              </a:extLst>
            </p:cNvPr>
            <p:cNvGrpSpPr/>
            <p:nvPr/>
          </p:nvGrpSpPr>
          <p:grpSpPr>
            <a:xfrm>
              <a:off x="6282020" y="3409248"/>
              <a:ext cx="1671281" cy="539042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36" name="Freeform 860">
                <a:extLst>
                  <a:ext uri="{FF2B5EF4-FFF2-40B4-BE49-F238E27FC236}">
                    <a16:creationId xmlns:a16="http://schemas.microsoft.com/office/drawing/2014/main" id="{81C00B0C-01B3-DD4F-AFA5-1E6865EACF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7" name="Rectangle 864">
                <a:extLst>
                  <a:ext uri="{FF2B5EF4-FFF2-40B4-BE49-F238E27FC236}">
                    <a16:creationId xmlns:a16="http://schemas.microsoft.com/office/drawing/2014/main" id="{206A9E3C-AEDE-9D44-B69F-24BAA2FE5F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r2</a:t>
                </a:r>
              </a:p>
            </p:txBody>
          </p:sp>
          <p:sp>
            <p:nvSpPr>
              <p:cNvPr id="138" name="Freeform 865">
                <a:extLst>
                  <a:ext uri="{FF2B5EF4-FFF2-40B4-BE49-F238E27FC236}">
                    <a16:creationId xmlns:a16="http://schemas.microsoft.com/office/drawing/2014/main" id="{476772AD-7EB7-824A-ACE1-3F8DC6755D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Freeform 866">
                <a:extLst>
                  <a:ext uri="{FF2B5EF4-FFF2-40B4-BE49-F238E27FC236}">
                    <a16:creationId xmlns:a16="http://schemas.microsoft.com/office/drawing/2014/main" id="{9875D2E5-788B-DF44-94E4-81842BB89F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22" name="Oval 878">
              <a:extLst>
                <a:ext uri="{FF2B5EF4-FFF2-40B4-BE49-F238E27FC236}">
                  <a16:creationId xmlns:a16="http://schemas.microsoft.com/office/drawing/2014/main" id="{11D4F2F5-F2E8-6F48-8E98-582E2D60B3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00000" flipH="1">
              <a:off x="7440506" y="2600189"/>
              <a:ext cx="69069" cy="3900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3" name="Line 882">
              <a:extLst>
                <a:ext uri="{FF2B5EF4-FFF2-40B4-BE49-F238E27FC236}">
                  <a16:creationId xmlns:a16="http://schemas.microsoft.com/office/drawing/2014/main" id="{E090175C-62A4-E647-B0F0-54857EE549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151300" y="2522140"/>
              <a:ext cx="166195" cy="553247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4" name="Line 882">
              <a:extLst>
                <a:ext uri="{FF2B5EF4-FFF2-40B4-BE49-F238E27FC236}">
                  <a16:creationId xmlns:a16="http://schemas.microsoft.com/office/drawing/2014/main" id="{6AD871A2-8A21-554D-9B80-7064194973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162894" y="2525247"/>
              <a:ext cx="147328" cy="577282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5" name="Line 884">
              <a:extLst>
                <a:ext uri="{FF2B5EF4-FFF2-40B4-BE49-F238E27FC236}">
                  <a16:creationId xmlns:a16="http://schemas.microsoft.com/office/drawing/2014/main" id="{F14DC171-7528-DC48-986F-957A89295E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03497" y="2624662"/>
              <a:ext cx="0" cy="103603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6" name="Oval 885">
              <a:extLst>
                <a:ext uri="{FF2B5EF4-FFF2-40B4-BE49-F238E27FC236}">
                  <a16:creationId xmlns:a16="http://schemas.microsoft.com/office/drawing/2014/main" id="{72EE0ABC-29A8-2149-A5B1-FB66F06B43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486804" y="2733527"/>
              <a:ext cx="31996" cy="70709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39B50BD-7D78-AC42-A029-17EB28672B69}"/>
                </a:ext>
              </a:extLst>
            </p:cNvPr>
            <p:cNvGrpSpPr/>
            <p:nvPr/>
          </p:nvGrpSpPr>
          <p:grpSpPr>
            <a:xfrm>
              <a:off x="6963930" y="2918321"/>
              <a:ext cx="114261" cy="962935"/>
              <a:chOff x="5166044" y="2085068"/>
              <a:chExt cx="114261" cy="962935"/>
            </a:xfrm>
          </p:grpSpPr>
          <p:sp>
            <p:nvSpPr>
              <p:cNvPr id="130" name="Oval 878">
                <a:extLst>
                  <a:ext uri="{FF2B5EF4-FFF2-40B4-BE49-F238E27FC236}">
                    <a16:creationId xmlns:a16="http://schemas.microsoft.com/office/drawing/2014/main" id="{A539FCC3-CE03-2F48-8A16-F1B522225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44" y="2998083"/>
                <a:ext cx="110510" cy="499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89DA273-5123-6140-A1F3-AAD137BD4C8B}"/>
                  </a:ext>
                </a:extLst>
              </p:cNvPr>
              <p:cNvGrpSpPr/>
              <p:nvPr/>
            </p:nvGrpSpPr>
            <p:grpSpPr>
              <a:xfrm>
                <a:off x="5166154" y="2106857"/>
                <a:ext cx="114151" cy="914400"/>
                <a:chOff x="5166154" y="2106857"/>
                <a:chExt cx="114151" cy="1132631"/>
              </a:xfrm>
            </p:grpSpPr>
            <p:sp>
              <p:nvSpPr>
                <p:cNvPr id="133" name="Rectangle 880">
                  <a:extLst>
                    <a:ext uri="{FF2B5EF4-FFF2-40B4-BE49-F238E27FC236}">
                      <a16:creationId xmlns:a16="http://schemas.microsoft.com/office/drawing/2014/main" id="{ECC6AB9C-1C25-8C46-8541-BAF10A12CB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155" y="2106857"/>
                  <a:ext cx="109828" cy="113263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4" name="Line 881">
                  <a:extLst>
                    <a:ext uri="{FF2B5EF4-FFF2-40B4-BE49-F238E27FC236}">
                      <a16:creationId xmlns:a16="http://schemas.microsoft.com/office/drawing/2014/main" id="{DEC85F9A-4171-2C4A-8BC7-BEAB90978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66154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Line 882">
                  <a:extLst>
                    <a:ext uri="{FF2B5EF4-FFF2-40B4-BE49-F238E27FC236}">
                      <a16:creationId xmlns:a16="http://schemas.microsoft.com/office/drawing/2014/main" id="{59DBB084-1637-A64E-8DD4-9120C7A6F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305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32" name="Oval 878">
                <a:extLst>
                  <a:ext uri="{FF2B5EF4-FFF2-40B4-BE49-F238E27FC236}">
                    <a16:creationId xmlns:a16="http://schemas.microsoft.com/office/drawing/2014/main" id="{BF93C743-FFC8-BA48-ACF8-E4C6275B5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662" y="2085068"/>
                <a:ext cx="110510" cy="457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28" name="Rectangle 880">
              <a:extLst>
                <a:ext uri="{FF2B5EF4-FFF2-40B4-BE49-F238E27FC236}">
                  <a16:creationId xmlns:a16="http://schemas.microsoft.com/office/drawing/2014/main" id="{E6103563-03C5-A841-9B62-095A8CE6D1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7229473" y="2562075"/>
              <a:ext cx="66541" cy="857951"/>
            </a:xfrm>
            <a:prstGeom prst="rect">
              <a:avLst/>
            </a:prstGeom>
            <a:solidFill>
              <a:srgbClr val="93D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9" name="Line 881">
              <a:extLst>
                <a:ext uri="{FF2B5EF4-FFF2-40B4-BE49-F238E27FC236}">
                  <a16:creationId xmlns:a16="http://schemas.microsoft.com/office/drawing/2014/main" id="{3E2FAFF4-250C-F945-9E9C-668655FBE3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291556" y="2578710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D2CF92D4-1DF5-4A78-B4B5-02E0B3A0D2A1}"/>
              </a:ext>
            </a:extLst>
          </p:cNvPr>
          <p:cNvSpPr txBox="1">
            <a:spLocks/>
          </p:cNvSpPr>
          <p:nvPr/>
        </p:nvSpPr>
        <p:spPr bwMode="auto">
          <a:xfrm>
            <a:off x="6818812" y="161146"/>
            <a:ext cx="5285613" cy="1825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br>
              <a:rPr lang="en-US" sz="1800" baseline="-25000" dirty="0">
                <a:latin typeface="Calibri" panose="020F0502020204030204" pitchFamily="34" charset="0"/>
                <a:ea typeface="Times New Roman"/>
              </a:rPr>
            </a:br>
            <a:endParaRPr lang="en-US" sz="1800" baseline="-25000" dirty="0">
              <a:latin typeface="Calibri" panose="020F0502020204030204" pitchFamily="34" charset="0"/>
              <a:ea typeface="Times New Roman"/>
            </a:endParaRPr>
          </a:p>
          <a:p>
            <a:pPr marL="404813" lvl="1" indent="-3175">
              <a:buNone/>
              <a:tabLst>
                <a:tab pos="566738" algn="l"/>
              </a:tabLst>
            </a:pP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Robots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d, </a:t>
            </a:r>
            <a:r>
              <a:rPr lang="en-US" sz="1800" i="1" dirty="0">
                <a:ea typeface="Times New Roman"/>
                <a:cs typeface="Times New Roman"/>
              </a:rPr>
              <a:t>d′</a:t>
            </a:r>
            <a:r>
              <a:rPr lang="en-US" sz="1800" dirty="0"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Docks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ACD5A83-4FEF-9ABB-DD45-2CF32B3CA884}"/>
              </a:ext>
            </a:extLst>
          </p:cNvPr>
          <p:cNvSpPr txBox="1">
            <a:spLocks/>
          </p:cNvSpPr>
          <p:nvPr/>
        </p:nvSpPr>
        <p:spPr bwMode="auto">
          <a:xfrm>
            <a:off x="600892" y="3540040"/>
            <a:ext cx="5016137" cy="1013098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b="1" kern="0"/>
              <a:t>Poll</a:t>
            </a:r>
            <a:r>
              <a:rPr lang="en-US" kern="0"/>
              <a:t>. Let </a:t>
            </a:r>
            <a:r>
              <a:rPr lang="en-US" i="1" kern="0"/>
              <a:t>P</a:t>
            </a:r>
            <a:r>
              <a:rPr lang="en-US" kern="0"/>
              <a:t> be the planning problem at right, and π be the partially ordered plan below. Is π a partially ordered solution for </a:t>
            </a:r>
            <a:r>
              <a:rPr lang="en-US" i="1" kern="0"/>
              <a:t>P</a:t>
            </a:r>
            <a:r>
              <a:rPr lang="en-US" kern="0"/>
              <a:t>?</a:t>
            </a:r>
            <a:endParaRPr lang="en-US" i="1" kern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7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82651" y="101601"/>
            <a:ext cx="6348777" cy="8128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10242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256902" y="1217840"/>
            <a:ext cx="5856515" cy="24397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Partial plan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partially ordered set of nodes that 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contain </a:t>
            </a:r>
            <a:r>
              <a:rPr lang="en-US" i="1" dirty="0">
                <a:latin typeface="Times New Roman" charset="0"/>
              </a:rPr>
              <a:t>partially instantiated </a:t>
            </a:r>
            <a:r>
              <a:rPr lang="en-US" dirty="0">
                <a:latin typeface="Times New Roman" charset="0"/>
              </a:rPr>
              <a:t>actions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inequality constraints</a:t>
            </a:r>
            <a:r>
              <a:rPr lang="en-US" dirty="0">
                <a:latin typeface="Times New Roman" charset="0"/>
              </a:rPr>
              <a:t>, e.g. </a:t>
            </a:r>
            <a:r>
              <a:rPr lang="en-US" i="1" dirty="0">
                <a:latin typeface="Times New Roman" charset="0"/>
              </a:rPr>
              <a:t>z ≠ x</a:t>
            </a:r>
            <a:r>
              <a:rPr lang="en-US" dirty="0">
                <a:latin typeface="Times New Roman" charset="0"/>
              </a:rPr>
              <a:t> or </a:t>
            </a:r>
            <a:r>
              <a:rPr lang="en-US" i="1" dirty="0">
                <a:latin typeface="Times New Roman" charset="0"/>
              </a:rPr>
              <a:t>w ≠ </a:t>
            </a:r>
            <a:r>
              <a:rPr lang="en-US" dirty="0">
                <a:latin typeface="Calibri"/>
                <a:cs typeface="Calibri"/>
              </a:rPr>
              <a:t>p1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i="1" dirty="0">
                <a:latin typeface="Times New Roman" charset="0"/>
              </a:rPr>
              <a:t>causal links</a:t>
            </a:r>
            <a:r>
              <a:rPr lang="en-US" dirty="0">
                <a:latin typeface="Times New Roman" charset="0"/>
              </a:rPr>
              <a:t> (dashed arcs)</a:t>
            </a:r>
          </a:p>
          <a:p>
            <a:pPr marL="1085850" lvl="2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constraint: action </a:t>
            </a:r>
            <a:r>
              <a:rPr lang="en-US" i="1" dirty="0">
                <a:latin typeface="Times New Roman" charset="0"/>
              </a:rPr>
              <a:t>a must</a:t>
            </a:r>
            <a:r>
              <a:rPr lang="en-US" dirty="0">
                <a:latin typeface="Times New Roman" charset="0"/>
              </a:rPr>
              <a:t> be the action that establishes action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’s precondition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</p:txBody>
      </p:sp>
      <p:sp>
        <p:nvSpPr>
          <p:cNvPr id="199" name="Text Box 50">
            <a:extLst>
              <a:ext uri="{FF2B5EF4-FFF2-40B4-BE49-F238E27FC236}">
                <a16:creationId xmlns:a16="http://schemas.microsoft.com/office/drawing/2014/main" id="{5DD5205A-208F-0143-906C-B3C53E5D3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592" y="4511926"/>
            <a:ext cx="1641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 charset="0"/>
                <a:ea typeface="Calibri"/>
                <a:cs typeface="Calibri"/>
              </a:rPr>
              <a:t>← </a:t>
            </a:r>
            <a:r>
              <a:rPr lang="en-US" sz="1800" i="1" dirty="0">
                <a:latin typeface="Times New Roman" charset="0"/>
                <a:ea typeface="Calibri"/>
                <a:cs typeface="Calibri"/>
              </a:rPr>
              <a:t>preconditions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8989E9-AF0D-F24A-B1A0-91AB845BEB8E}"/>
              </a:ext>
            </a:extLst>
          </p:cNvPr>
          <p:cNvSpPr/>
          <p:nvPr/>
        </p:nvSpPr>
        <p:spPr>
          <a:xfrm>
            <a:off x="1231859" y="5462500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  <a:ea typeface="Calibri"/>
                <a:cs typeface="Calibri"/>
              </a:rPr>
              <a:t>effects</a:t>
            </a:r>
            <a:r>
              <a:rPr lang="en-US" dirty="0">
                <a:latin typeface="Times New Roman" charset="0"/>
                <a:ea typeface="Calibri"/>
                <a:cs typeface="Calibri"/>
              </a:rPr>
              <a:t> →</a:t>
            </a:r>
            <a:endParaRPr lang="en-US" sz="3600" b="1" baseline="30000" dirty="0">
              <a:solidFill>
                <a:srgbClr val="081D58"/>
              </a:solidFill>
              <a:latin typeface="Times New Roman" panose="02020603050405020304" pitchFamily="18" charset="0"/>
              <a:ea typeface="Calibri"/>
              <a:cs typeface="Calibri"/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8926134-49E6-5E4D-BACA-7E6EDD721504}"/>
              </a:ext>
            </a:extLst>
          </p:cNvPr>
          <p:cNvGrpSpPr/>
          <p:nvPr/>
        </p:nvGrpSpPr>
        <p:grpSpPr>
          <a:xfrm>
            <a:off x="1641567" y="4414798"/>
            <a:ext cx="4229934" cy="1637516"/>
            <a:chOff x="7155699" y="4702562"/>
            <a:chExt cx="4229934" cy="1637516"/>
          </a:xfrm>
        </p:grpSpPr>
        <p:sp>
          <p:nvSpPr>
            <p:cNvPr id="202" name="Text Box 50">
              <a:extLst>
                <a:ext uri="{FF2B5EF4-FFF2-40B4-BE49-F238E27FC236}">
                  <a16:creationId xmlns:a16="http://schemas.microsoft.com/office/drawing/2014/main" id="{0DAB74EF-BAA9-3D47-81D3-510CFACC2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9627" y="4702562"/>
              <a:ext cx="9210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  <a:p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  </a:t>
              </a:r>
              <a:r>
                <a:rPr lang="en-US" b="1" baseline="30000" dirty="0">
                  <a:latin typeface="Times New Roman" panose="02020603050405020304" pitchFamily="18" charset="0"/>
                  <a:ea typeface="Calibri"/>
                  <a:cs typeface="Calibri"/>
                </a:rPr>
                <a:t>. . .</a:t>
              </a:r>
              <a:endParaRPr lang="en-US" sz="1800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203" name="Text Box 15">
              <a:extLst>
                <a:ext uri="{FF2B5EF4-FFF2-40B4-BE49-F238E27FC236}">
                  <a16:creationId xmlns:a16="http://schemas.microsoft.com/office/drawing/2014/main" id="{42030931-F71A-1E45-A47D-6630EDB8D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5699" y="5282377"/>
              <a:ext cx="1579215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204" name="Text Box 18">
              <a:extLst>
                <a:ext uri="{FF2B5EF4-FFF2-40B4-BE49-F238E27FC236}">
                  <a16:creationId xmlns:a16="http://schemas.microsoft.com/office/drawing/2014/main" id="{50299997-CE58-3446-B10B-6ED8F674D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6418" y="5283120"/>
              <a:ext cx="1579215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CB6033E5-1086-A146-B661-0D49AC17D93C}"/>
                </a:ext>
              </a:extLst>
            </p:cNvPr>
            <p:cNvSpPr/>
            <p:nvPr/>
          </p:nvSpPr>
          <p:spPr>
            <a:xfrm>
              <a:off x="7955730" y="5693747"/>
              <a:ext cx="921086" cy="646331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br>
                <a:rPr lang="en-US" dirty="0">
                  <a:latin typeface="Times New Roman" panose="02020603050405020304" pitchFamily="18" charset="0"/>
                  <a:ea typeface="Calibri"/>
                  <a:cs typeface="Calibri"/>
                </a:rPr>
              </a:br>
              <a:r>
                <a:rPr lang="en-US" dirty="0">
                  <a:latin typeface="Times New Roman" panose="02020603050405020304" pitchFamily="18" charset="0"/>
                  <a:ea typeface="Calibri"/>
                  <a:cs typeface="Calibri"/>
                </a:rPr>
                <a:t>  …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206" name="AutoShape 48">
              <a:extLst>
                <a:ext uri="{FF2B5EF4-FFF2-40B4-BE49-F238E27FC236}">
                  <a16:creationId xmlns:a16="http://schemas.microsoft.com/office/drawing/2014/main" id="{5B859F94-DB6C-9349-A587-89446A06B76F}"/>
                </a:ext>
              </a:extLst>
            </p:cNvPr>
            <p:cNvCxnSpPr>
              <a:cxnSpLocks noChangeShapeType="1"/>
              <a:stCxn id="203" idx="3"/>
              <a:endCxn id="204" idx="1"/>
            </p:cNvCxnSpPr>
            <p:nvPr/>
          </p:nvCxnSpPr>
          <p:spPr bwMode="auto">
            <a:xfrm>
              <a:off x="8734914" y="5467043"/>
              <a:ext cx="1071504" cy="743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" name="AutoShape 53">
              <a:extLst>
                <a:ext uri="{FF2B5EF4-FFF2-40B4-BE49-F238E27FC236}">
                  <a16:creationId xmlns:a16="http://schemas.microsoft.com/office/drawing/2014/main" id="{93F39402-7743-7740-8B27-6F65891906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31246" y="4895096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5CA2A9F8-9524-C44A-BF2A-E59263AA3CF9}"/>
              </a:ext>
            </a:extLst>
          </p:cNvPr>
          <p:cNvSpPr/>
          <p:nvPr/>
        </p:nvSpPr>
        <p:spPr>
          <a:xfrm>
            <a:off x="2279006" y="5511346"/>
            <a:ext cx="185426" cy="4598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Left Brace 208">
            <a:extLst>
              <a:ext uri="{FF2B5EF4-FFF2-40B4-BE49-F238E27FC236}">
                <a16:creationId xmlns:a16="http://schemas.microsoft.com/office/drawing/2014/main" id="{88BED5CF-2095-2D4C-8A40-5DF23E9FE4AC}"/>
              </a:ext>
            </a:extLst>
          </p:cNvPr>
          <p:cNvSpPr/>
          <p:nvPr/>
        </p:nvSpPr>
        <p:spPr>
          <a:xfrm flipH="1">
            <a:off x="5011996" y="4477486"/>
            <a:ext cx="185426" cy="4598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FB9316-5F09-63BA-A9F8-4D4B0639F7E8}"/>
              </a:ext>
            </a:extLst>
          </p:cNvPr>
          <p:cNvGrpSpPr/>
          <p:nvPr/>
        </p:nvGrpSpPr>
        <p:grpSpPr>
          <a:xfrm>
            <a:off x="8807790" y="2581845"/>
            <a:ext cx="3002617" cy="939748"/>
            <a:chOff x="8859160" y="2530475"/>
            <a:chExt cx="3002617" cy="939748"/>
          </a:xfrm>
        </p:grpSpPr>
        <p:sp>
          <p:nvSpPr>
            <p:cNvPr id="3" name="Freeform 860">
              <a:extLst>
                <a:ext uri="{FF2B5EF4-FFF2-40B4-BE49-F238E27FC236}">
                  <a16:creationId xmlns:a16="http://schemas.microsoft.com/office/drawing/2014/main" id="{2A70646E-5332-A495-5550-6882E140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2907" y="2669050"/>
              <a:ext cx="1922954" cy="27837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3211BA23-4179-F0BD-0D15-A3B682663197}"/>
                </a:ext>
              </a:extLst>
            </p:cNvPr>
            <p:cNvSpPr/>
            <p:nvPr/>
          </p:nvSpPr>
          <p:spPr>
            <a:xfrm>
              <a:off x="10567100" y="2673370"/>
              <a:ext cx="1294677" cy="783264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ED3E3A6F-9760-3F25-6D5B-0AEA6A649E24}"/>
                </a:ext>
              </a:extLst>
            </p:cNvPr>
            <p:cNvSpPr/>
            <p:nvPr/>
          </p:nvSpPr>
          <p:spPr>
            <a:xfrm>
              <a:off x="8859160" y="2673548"/>
              <a:ext cx="1294677" cy="783264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891">
              <a:extLst>
                <a:ext uri="{FF2B5EF4-FFF2-40B4-BE49-F238E27FC236}">
                  <a16:creationId xmlns:a16="http://schemas.microsoft.com/office/drawing/2014/main" id="{8C696A51-85B3-F2D2-B26A-6EBD8A263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0866" y="3234774"/>
              <a:ext cx="59" cy="235449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Freeform 860">
              <a:extLst>
                <a:ext uri="{FF2B5EF4-FFF2-40B4-BE49-F238E27FC236}">
                  <a16:creationId xmlns:a16="http://schemas.microsoft.com/office/drawing/2014/main" id="{D97228CA-C584-7378-BFB1-E932FCE29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6385" y="2687315"/>
              <a:ext cx="464149" cy="25424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92C776CF-C5E6-2408-7446-41996C96B358}"/>
                </a:ext>
              </a:extLst>
            </p:cNvPr>
            <p:cNvSpPr/>
            <p:nvPr/>
          </p:nvSpPr>
          <p:spPr>
            <a:xfrm>
              <a:off x="9815429" y="2530475"/>
              <a:ext cx="1655849" cy="486436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8D62E2-218E-7F99-86EA-8C1AF34EC643}"/>
              </a:ext>
            </a:extLst>
          </p:cNvPr>
          <p:cNvGrpSpPr/>
          <p:nvPr/>
        </p:nvGrpSpPr>
        <p:grpSpPr>
          <a:xfrm rot="10800000">
            <a:off x="8003868" y="3694817"/>
            <a:ext cx="2982069" cy="938259"/>
            <a:chOff x="7837452" y="2870070"/>
            <a:chExt cx="3313410" cy="1042514"/>
          </a:xfrm>
        </p:grpSpPr>
        <p:sp>
          <p:nvSpPr>
            <p:cNvPr id="10" name="Freeform 860">
              <a:extLst>
                <a:ext uri="{FF2B5EF4-FFF2-40B4-BE49-F238E27FC236}">
                  <a16:creationId xmlns:a16="http://schemas.microsoft.com/office/drawing/2014/main" id="{14EA345C-3E18-CF7C-F032-5CF2EBFF5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880" y="3021610"/>
              <a:ext cx="2151187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F6864A3-4EE4-1C1B-207D-0C9027F3D543}"/>
                </a:ext>
              </a:extLst>
            </p:cNvPr>
            <p:cNvSpPr/>
            <p:nvPr/>
          </p:nvSpPr>
          <p:spPr>
            <a:xfrm>
              <a:off x="9712332" y="3027192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08C9C98-3065-BA8F-2959-DBF0CBCEE08D}"/>
                </a:ext>
              </a:extLst>
            </p:cNvPr>
            <p:cNvSpPr/>
            <p:nvPr/>
          </p:nvSpPr>
          <p:spPr>
            <a:xfrm>
              <a:off x="7837452" y="3027387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91">
              <a:extLst>
                <a:ext uri="{FF2B5EF4-FFF2-40B4-BE49-F238E27FC236}">
                  <a16:creationId xmlns:a16="http://schemas.microsoft.com/office/drawing/2014/main" id="{FFACA73E-37D1-0CA4-1264-CDA861A0C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183" y="3650974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FCB2E786-67E2-7A06-F4E4-9860BE1B6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093" y="3032053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FD4F02CA-0C63-BEE4-09C1-FAD490AD9471}"/>
                </a:ext>
              </a:extLst>
            </p:cNvPr>
            <p:cNvSpPr/>
            <p:nvPr/>
          </p:nvSpPr>
          <p:spPr>
            <a:xfrm rot="10800000">
              <a:off x="8901601" y="2870070"/>
              <a:ext cx="1803061" cy="540485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d4   </a:t>
              </a:r>
            </a:p>
          </p:txBody>
        </p:sp>
      </p:grpSp>
      <p:sp>
        <p:nvSpPr>
          <p:cNvPr id="16" name="Freeform 860">
            <a:extLst>
              <a:ext uri="{FF2B5EF4-FFF2-40B4-BE49-F238E27FC236}">
                <a16:creationId xmlns:a16="http://schemas.microsoft.com/office/drawing/2014/main" id="{DF4C9022-1B17-0420-86C0-A5F8924038E0}"/>
              </a:ext>
            </a:extLst>
          </p:cNvPr>
          <p:cNvSpPr>
            <a:spLocks/>
          </p:cNvSpPr>
          <p:nvPr/>
        </p:nvSpPr>
        <p:spPr bwMode="auto">
          <a:xfrm>
            <a:off x="9353716" y="3446350"/>
            <a:ext cx="1155391" cy="278490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8F81A3F8-2FA2-0C5C-D8DC-7179A8608B99}"/>
              </a:ext>
            </a:extLst>
          </p:cNvPr>
          <p:cNvSpPr/>
          <p:nvPr/>
        </p:nvSpPr>
        <p:spPr>
          <a:xfrm>
            <a:off x="8186676" y="3346635"/>
            <a:ext cx="1663073" cy="486436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d1      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85FB24B-CCD5-727F-128C-A4E40AFAB890}"/>
              </a:ext>
            </a:extLst>
          </p:cNvPr>
          <p:cNvSpPr/>
          <p:nvPr/>
        </p:nvSpPr>
        <p:spPr>
          <a:xfrm>
            <a:off x="10028465" y="3347456"/>
            <a:ext cx="1663073" cy="486436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d2     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F394E8-689E-DED5-784B-013D5CE92A89}"/>
              </a:ext>
            </a:extLst>
          </p:cNvPr>
          <p:cNvGrpSpPr>
            <a:grpSpLocks noChangeAspect="1"/>
          </p:cNvGrpSpPr>
          <p:nvPr/>
        </p:nvGrpSpPr>
        <p:grpSpPr>
          <a:xfrm>
            <a:off x="8550444" y="2632673"/>
            <a:ext cx="1056664" cy="1004979"/>
            <a:chOff x="2015901" y="2747479"/>
            <a:chExt cx="1677244" cy="1595204"/>
          </a:xfrm>
        </p:grpSpPr>
        <p:sp>
          <p:nvSpPr>
            <p:cNvPr id="20" name="Oval 859">
              <a:extLst>
                <a:ext uri="{FF2B5EF4-FFF2-40B4-BE49-F238E27FC236}">
                  <a16:creationId xmlns:a16="http://schemas.microsoft.com/office/drawing/2014/main" id="{6DB457AE-F4B0-C049-22D0-4292C2684A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7327" y="4034790"/>
              <a:ext cx="137823" cy="1512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Oval 861">
              <a:extLst>
                <a:ext uri="{FF2B5EF4-FFF2-40B4-BE49-F238E27FC236}">
                  <a16:creationId xmlns:a16="http://schemas.microsoft.com/office/drawing/2014/main" id="{0854767B-1B64-D329-B366-A98BB85902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3031" y="4188737"/>
              <a:ext cx="142659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" name="Oval 862">
              <a:extLst>
                <a:ext uri="{FF2B5EF4-FFF2-40B4-BE49-F238E27FC236}">
                  <a16:creationId xmlns:a16="http://schemas.microsoft.com/office/drawing/2014/main" id="{99E19BBD-E281-1D2C-F42C-E3301F794D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8536" y="4188737"/>
              <a:ext cx="137823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3" name="Oval 863">
              <a:extLst>
                <a:ext uri="{FF2B5EF4-FFF2-40B4-BE49-F238E27FC236}">
                  <a16:creationId xmlns:a16="http://schemas.microsoft.com/office/drawing/2014/main" id="{7F2792D4-3D0C-37B9-38CF-26BECE1C1F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3788" y="4186036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" name="Oval 863">
              <a:extLst>
                <a:ext uri="{FF2B5EF4-FFF2-40B4-BE49-F238E27FC236}">
                  <a16:creationId xmlns:a16="http://schemas.microsoft.com/office/drawing/2014/main" id="{78F362BD-CD38-54D4-11F0-8F44916557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7511" y="4187917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5" name="Freeform 866">
              <a:extLst>
                <a:ext uri="{FF2B5EF4-FFF2-40B4-BE49-F238E27FC236}">
                  <a16:creationId xmlns:a16="http://schemas.microsoft.com/office/drawing/2014/main" id="{4A9ADC11-853D-1419-3755-B266C3851D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15901" y="3991061"/>
              <a:ext cx="1114187" cy="194966"/>
            </a:xfrm>
            <a:custGeom>
              <a:avLst/>
              <a:gdLst>
                <a:gd name="T0" fmla="*/ 0 w 288"/>
                <a:gd name="T1" fmla="*/ 449 h 48"/>
                <a:gd name="T2" fmla="*/ 2608 w 288"/>
                <a:gd name="T3" fmla="*/ 449 h 48"/>
                <a:gd name="T4" fmla="*/ 3133 w 288"/>
                <a:gd name="T5" fmla="*/ 0 h 48"/>
                <a:gd name="T6" fmla="*/ 524 w 288"/>
                <a:gd name="T7" fmla="*/ 0 h 48"/>
                <a:gd name="T8" fmla="*/ 0 w 288"/>
                <a:gd name="T9" fmla="*/ 44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48"/>
                <a:gd name="T17" fmla="*/ 288 w 28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48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Oval 878">
              <a:extLst>
                <a:ext uri="{FF2B5EF4-FFF2-40B4-BE49-F238E27FC236}">
                  <a16:creationId xmlns:a16="http://schemas.microsoft.com/office/drawing/2014/main" id="{BC995BAD-06F1-AF57-C612-6463D8A465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00000">
              <a:off x="2458640" y="2825528"/>
              <a:ext cx="69069" cy="3900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" name="Line 882">
              <a:extLst>
                <a:ext uri="{FF2B5EF4-FFF2-40B4-BE49-F238E27FC236}">
                  <a16:creationId xmlns:a16="http://schemas.microsoft.com/office/drawing/2014/main" id="{CB9CF781-8A12-34B3-2405-6A2E62311B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7993" y="2750586"/>
              <a:ext cx="147328" cy="577282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8" name="Rectangle 880">
              <a:extLst>
                <a:ext uri="{FF2B5EF4-FFF2-40B4-BE49-F238E27FC236}">
                  <a16:creationId xmlns:a16="http://schemas.microsoft.com/office/drawing/2014/main" id="{E8DE009F-0C68-B9B7-FFAE-74DAEA4C9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2672201" y="2787414"/>
              <a:ext cx="66541" cy="857951"/>
            </a:xfrm>
            <a:prstGeom prst="rect">
              <a:avLst/>
            </a:prstGeom>
            <a:solidFill>
              <a:srgbClr val="93D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Line 881">
              <a:extLst>
                <a:ext uri="{FF2B5EF4-FFF2-40B4-BE49-F238E27FC236}">
                  <a16:creationId xmlns:a16="http://schemas.microsoft.com/office/drawing/2014/main" id="{8D6CC772-2B72-C647-54C6-85EE6FEA7D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76659" y="2804049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0" name="Line 882">
              <a:extLst>
                <a:ext uri="{FF2B5EF4-FFF2-40B4-BE49-F238E27FC236}">
                  <a16:creationId xmlns:a16="http://schemas.microsoft.com/office/drawing/2014/main" id="{5030DB67-0816-0951-2AB1-81397CE927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V="1">
              <a:off x="2738029" y="2768617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1" name="Line 882">
              <a:extLst>
                <a:ext uri="{FF2B5EF4-FFF2-40B4-BE49-F238E27FC236}">
                  <a16:creationId xmlns:a16="http://schemas.microsoft.com/office/drawing/2014/main" id="{58DACB6F-D1AB-A8A4-0C3B-22AC03CFD8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0720" y="2747479"/>
              <a:ext cx="166195" cy="553247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" name="Line 884">
              <a:extLst>
                <a:ext uri="{FF2B5EF4-FFF2-40B4-BE49-F238E27FC236}">
                  <a16:creationId xmlns:a16="http://schemas.microsoft.com/office/drawing/2014/main" id="{03CDC245-CE2F-ACC3-FA23-134C14C12C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464718" y="2850001"/>
              <a:ext cx="0" cy="103603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3" name="Oval 885">
              <a:extLst>
                <a:ext uri="{FF2B5EF4-FFF2-40B4-BE49-F238E27FC236}">
                  <a16:creationId xmlns:a16="http://schemas.microsoft.com/office/drawing/2014/main" id="{34A28591-0962-6680-8ADD-ACD139798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15" y="2958866"/>
              <a:ext cx="31996" cy="70709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F3DE09-0221-9630-5B1D-6E3C69E3C698}"/>
                </a:ext>
              </a:extLst>
            </p:cNvPr>
            <p:cNvGrpSpPr/>
            <p:nvPr/>
          </p:nvGrpSpPr>
          <p:grpSpPr>
            <a:xfrm>
              <a:off x="2874612" y="3158422"/>
              <a:ext cx="114261" cy="962935"/>
              <a:chOff x="5166044" y="2085068"/>
              <a:chExt cx="114261" cy="962935"/>
            </a:xfrm>
          </p:grpSpPr>
          <p:sp>
            <p:nvSpPr>
              <p:cNvPr id="39" name="Oval 878">
                <a:extLst>
                  <a:ext uri="{FF2B5EF4-FFF2-40B4-BE49-F238E27FC236}">
                    <a16:creationId xmlns:a16="http://schemas.microsoft.com/office/drawing/2014/main" id="{77F6B504-5E97-6220-07C0-583DFF53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44" y="2998083"/>
                <a:ext cx="110510" cy="499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48BAC52-9B40-EC80-66D3-89F7CA1777AB}"/>
                  </a:ext>
                </a:extLst>
              </p:cNvPr>
              <p:cNvGrpSpPr/>
              <p:nvPr/>
            </p:nvGrpSpPr>
            <p:grpSpPr>
              <a:xfrm>
                <a:off x="5166154" y="2106857"/>
                <a:ext cx="114151" cy="914400"/>
                <a:chOff x="5166154" y="2106857"/>
                <a:chExt cx="114151" cy="1132631"/>
              </a:xfrm>
            </p:grpSpPr>
            <p:sp>
              <p:nvSpPr>
                <p:cNvPr id="42" name="Rectangle 880">
                  <a:extLst>
                    <a:ext uri="{FF2B5EF4-FFF2-40B4-BE49-F238E27FC236}">
                      <a16:creationId xmlns:a16="http://schemas.microsoft.com/office/drawing/2014/main" id="{C00B40D7-78E9-5941-8080-C213AB86F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155" y="2106857"/>
                  <a:ext cx="109828" cy="113263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Line 881">
                  <a:extLst>
                    <a:ext uri="{FF2B5EF4-FFF2-40B4-BE49-F238E27FC236}">
                      <a16:creationId xmlns:a16="http://schemas.microsoft.com/office/drawing/2014/main" id="{39543713-1EAF-751B-4EBE-9457F4E37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66154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4" name="Line 882">
                  <a:extLst>
                    <a:ext uri="{FF2B5EF4-FFF2-40B4-BE49-F238E27FC236}">
                      <a16:creationId xmlns:a16="http://schemas.microsoft.com/office/drawing/2014/main" id="{3D87B367-FDD6-808D-1310-7DCAC3AE1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305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41" name="Oval 878">
                <a:extLst>
                  <a:ext uri="{FF2B5EF4-FFF2-40B4-BE49-F238E27FC236}">
                    <a16:creationId xmlns:a16="http://schemas.microsoft.com/office/drawing/2014/main" id="{396A45D6-786D-D656-D09A-FA1F016D6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662" y="2085068"/>
                <a:ext cx="110510" cy="457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D068C93-5C25-39AA-928B-07892F71D384}"/>
                </a:ext>
              </a:extLst>
            </p:cNvPr>
            <p:cNvGrpSpPr/>
            <p:nvPr/>
          </p:nvGrpSpPr>
          <p:grpSpPr>
            <a:xfrm>
              <a:off x="2949280" y="3646999"/>
              <a:ext cx="743865" cy="539042"/>
              <a:chOff x="5686720" y="1648860"/>
              <a:chExt cx="743865" cy="539042"/>
            </a:xfrm>
          </p:grpSpPr>
          <p:sp>
            <p:nvSpPr>
              <p:cNvPr id="36" name="Freeform 860">
                <a:extLst>
                  <a:ext uri="{FF2B5EF4-FFF2-40B4-BE49-F238E27FC236}">
                    <a16:creationId xmlns:a16="http://schemas.microsoft.com/office/drawing/2014/main" id="{AE97D8A4-AC9D-F684-F05C-6F4E87CE83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86720" y="1648860"/>
                <a:ext cx="743865" cy="18071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7" name="Rectangle 864">
                <a:extLst>
                  <a:ext uri="{FF2B5EF4-FFF2-40B4-BE49-F238E27FC236}">
                    <a16:creationId xmlns:a16="http://schemas.microsoft.com/office/drawing/2014/main" id="{B909B1DB-A785-42AE-646F-21E03AA3F64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86720" y="1829582"/>
                <a:ext cx="557094" cy="358320"/>
              </a:xfrm>
              <a:prstGeom prst="rect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38" name="Freeform 865">
                <a:extLst>
                  <a:ext uri="{FF2B5EF4-FFF2-40B4-BE49-F238E27FC236}">
                    <a16:creationId xmlns:a16="http://schemas.microsoft.com/office/drawing/2014/main" id="{B91A5865-6037-A439-382A-ED6983D47D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43814" y="1648860"/>
                <a:ext cx="186771" cy="539037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DDFC4ED-1AD0-646E-919B-8E8BE38E7070}"/>
              </a:ext>
            </a:extLst>
          </p:cNvPr>
          <p:cNvSpPr>
            <a:spLocks noChangeAspect="1"/>
          </p:cNvSpPr>
          <p:nvPr/>
        </p:nvSpPr>
        <p:spPr>
          <a:xfrm>
            <a:off x="8140905" y="2558075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latin typeface="Times New Roman" charset="0"/>
              </a:rPr>
              <a:t>s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:</a:t>
            </a:r>
            <a:endParaRPr lang="en-US" sz="2000" i="1" baseline="-25000" dirty="0">
              <a:latin typeface="Times New Roman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7AA674-5DA1-52B1-E10D-26A22986ED5E}"/>
              </a:ext>
            </a:extLst>
          </p:cNvPr>
          <p:cNvGrpSpPr/>
          <p:nvPr/>
        </p:nvGrpSpPr>
        <p:grpSpPr>
          <a:xfrm>
            <a:off x="8123491" y="5104298"/>
            <a:ext cx="3585181" cy="1207178"/>
            <a:chOff x="8423939" y="5104298"/>
            <a:chExt cx="3585181" cy="120717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5146DA2-1AFA-5EEC-7593-C5041DBA9D3A}"/>
                </a:ext>
              </a:extLst>
            </p:cNvPr>
            <p:cNvGrpSpPr/>
            <p:nvPr/>
          </p:nvGrpSpPr>
          <p:grpSpPr>
            <a:xfrm>
              <a:off x="8442614" y="5104298"/>
              <a:ext cx="3566506" cy="1207178"/>
              <a:chOff x="5608945" y="1198494"/>
              <a:chExt cx="3566506" cy="1207178"/>
            </a:xfrm>
          </p:grpSpPr>
          <p:sp>
            <p:nvSpPr>
              <p:cNvPr id="49" name="Rectangle 891">
                <a:extLst>
                  <a:ext uri="{FF2B5EF4-FFF2-40B4-BE49-F238E27FC236}">
                    <a16:creationId xmlns:a16="http://schemas.microsoft.com/office/drawing/2014/main" id="{8067F484-D445-C40C-0E2C-B24F05369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135" y="1806554"/>
                <a:ext cx="59" cy="235449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Parallelogram 49">
                <a:extLst>
                  <a:ext uri="{FF2B5EF4-FFF2-40B4-BE49-F238E27FC236}">
                    <a16:creationId xmlns:a16="http://schemas.microsoft.com/office/drawing/2014/main" id="{6A8334F2-CE95-B64F-7FED-553027263E57}"/>
                  </a:ext>
                </a:extLst>
              </p:cNvPr>
              <p:cNvSpPr/>
              <p:nvPr/>
            </p:nvSpPr>
            <p:spPr>
              <a:xfrm>
                <a:off x="5608945" y="1918415"/>
                <a:ext cx="1663073" cy="486436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d1      </a:t>
                </a:r>
              </a:p>
            </p:txBody>
          </p:sp>
          <p:sp>
            <p:nvSpPr>
              <p:cNvPr id="51" name="Parallelogram 50">
                <a:extLst>
                  <a:ext uri="{FF2B5EF4-FFF2-40B4-BE49-F238E27FC236}">
                    <a16:creationId xmlns:a16="http://schemas.microsoft.com/office/drawing/2014/main" id="{E4605026-F2BC-9FBC-B2E6-E27B252E1E8E}"/>
                  </a:ext>
                </a:extLst>
              </p:cNvPr>
              <p:cNvSpPr/>
              <p:nvPr/>
            </p:nvSpPr>
            <p:spPr>
              <a:xfrm>
                <a:off x="7512378" y="1919236"/>
                <a:ext cx="1663073" cy="486436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d2       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9D62D6D-73CC-4581-B314-8CC5C8F7FC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81329" y="1198494"/>
                <a:ext cx="1052907" cy="997159"/>
                <a:chOff x="6282020" y="2522140"/>
                <a:chExt cx="1671281" cy="1582792"/>
              </a:xfrm>
            </p:grpSpPr>
            <p:sp>
              <p:nvSpPr>
                <p:cNvPr id="500" name="Line 882">
                  <a:extLst>
                    <a:ext uri="{FF2B5EF4-FFF2-40B4-BE49-F238E27FC236}">
                      <a16:creationId xmlns:a16="http://schemas.microsoft.com/office/drawing/2014/main" id="{BBC56953-24C8-8514-A84F-B5701A786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7230186" y="2543278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1" name="Oval 859">
                  <a:extLst>
                    <a:ext uri="{FF2B5EF4-FFF2-40B4-BE49-F238E27FC236}">
                      <a16:creationId xmlns:a16="http://schemas.microsoft.com/office/drawing/2014/main" id="{5B23E761-ADC8-C02C-673A-EB444C43716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756317" y="3797039"/>
                  <a:ext cx="137823" cy="1512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2" name="Oval 861">
                  <a:extLst>
                    <a:ext uri="{FF2B5EF4-FFF2-40B4-BE49-F238E27FC236}">
                      <a16:creationId xmlns:a16="http://schemas.microsoft.com/office/drawing/2014/main" id="{2B33486B-1060-A7B9-B942-35E47C91E76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282021" y="3950986"/>
                  <a:ext cx="142659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3" name="Oval 862">
                  <a:extLst>
                    <a:ext uri="{FF2B5EF4-FFF2-40B4-BE49-F238E27FC236}">
                      <a16:creationId xmlns:a16="http://schemas.microsoft.com/office/drawing/2014/main" id="{7B8030A9-F8C8-E99F-7E82-1131BB62551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597526" y="3950986"/>
                  <a:ext cx="137823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4" name="Oval 863">
                  <a:extLst>
                    <a:ext uri="{FF2B5EF4-FFF2-40B4-BE49-F238E27FC236}">
                      <a16:creationId xmlns:a16="http://schemas.microsoft.com/office/drawing/2014/main" id="{5253E71E-6CC7-EAD0-61ED-E4B444E8B5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457285" y="3948285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5" name="Oval 863">
                  <a:extLst>
                    <a:ext uri="{FF2B5EF4-FFF2-40B4-BE49-F238E27FC236}">
                      <a16:creationId xmlns:a16="http://schemas.microsoft.com/office/drawing/2014/main" id="{F1F92E62-2D9A-A5E1-4CE5-BC88170425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66501" y="3950166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9FC06714-E4B7-8A92-1B0E-A34817A516D9}"/>
                    </a:ext>
                  </a:extLst>
                </p:cNvPr>
                <p:cNvGrpSpPr/>
                <p:nvPr/>
              </p:nvGrpSpPr>
              <p:grpSpPr>
                <a:xfrm>
                  <a:off x="6282020" y="3409248"/>
                  <a:ext cx="1671281" cy="539042"/>
                  <a:chOff x="1320274" y="4580303"/>
                  <a:chExt cx="1671281" cy="467246"/>
                </a:xfrm>
                <a:solidFill>
                  <a:srgbClr val="93D2FE"/>
                </a:solidFill>
              </p:grpSpPr>
              <p:sp>
                <p:nvSpPr>
                  <p:cNvPr id="212" name="Freeform 860">
                    <a:extLst>
                      <a:ext uri="{FF2B5EF4-FFF2-40B4-BE49-F238E27FC236}">
                        <a16:creationId xmlns:a16="http://schemas.microsoft.com/office/drawing/2014/main" id="{33FBE9D2-021A-7A51-0240-5C9E799AEF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20274" y="4580303"/>
                    <a:ext cx="743865" cy="15664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13" name="Rectangle 864">
                    <a:extLst>
                      <a:ext uri="{FF2B5EF4-FFF2-40B4-BE49-F238E27FC236}">
                        <a16:creationId xmlns:a16="http://schemas.microsoft.com/office/drawing/2014/main" id="{E0497F71-E0A2-D3EF-BF88-B1C16C3316F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20274" y="4736954"/>
                    <a:ext cx="557094" cy="310595"/>
                  </a:xfrm>
                  <a:prstGeom prst="rect">
                    <a:avLst/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/>
                        <a:ea typeface="Calibri"/>
                        <a:cs typeface="Calibri"/>
                      </a:rPr>
                      <a:t>r1</a:t>
                    </a:r>
                  </a:p>
                </p:txBody>
              </p:sp>
              <p:sp>
                <p:nvSpPr>
                  <p:cNvPr id="214" name="Freeform 865">
                    <a:extLst>
                      <a:ext uri="{FF2B5EF4-FFF2-40B4-BE49-F238E27FC236}">
                        <a16:creationId xmlns:a16="http://schemas.microsoft.com/office/drawing/2014/main" id="{9410C91C-98A6-CE7D-CF76-6A1C2CE52A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580303"/>
                    <a:ext cx="186771" cy="467242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215" name="Freeform 866">
                    <a:extLst>
                      <a:ext uri="{FF2B5EF4-FFF2-40B4-BE49-F238E27FC236}">
                        <a16:creationId xmlns:a16="http://schemas.microsoft.com/office/drawing/2014/main" id="{C5E3FC15-0ABF-1D15-E3E7-DD92CF566D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877368" y="4878539"/>
                    <a:ext cx="1114187" cy="168998"/>
                  </a:xfrm>
                  <a:custGeom>
                    <a:avLst/>
                    <a:gdLst>
                      <a:gd name="T0" fmla="*/ 0 w 288"/>
                      <a:gd name="T1" fmla="*/ 449 h 48"/>
                      <a:gd name="T2" fmla="*/ 2608 w 288"/>
                      <a:gd name="T3" fmla="*/ 449 h 48"/>
                      <a:gd name="T4" fmla="*/ 3133 w 288"/>
                      <a:gd name="T5" fmla="*/ 0 h 48"/>
                      <a:gd name="T6" fmla="*/ 524 w 288"/>
                      <a:gd name="T7" fmla="*/ 0 h 48"/>
                      <a:gd name="T8" fmla="*/ 0 w 288"/>
                      <a:gd name="T9" fmla="*/ 449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8"/>
                      <a:gd name="T17" fmla="*/ 288 w 288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8">
                        <a:moveTo>
                          <a:pt x="0" y="48"/>
                        </a:moveTo>
                        <a:lnTo>
                          <a:pt x="240" y="48"/>
                        </a:lnTo>
                        <a:lnTo>
                          <a:pt x="288" y="0"/>
                        </a:lnTo>
                        <a:lnTo>
                          <a:pt x="48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507" name="Oval 878">
                  <a:extLst>
                    <a:ext uri="{FF2B5EF4-FFF2-40B4-BE49-F238E27FC236}">
                      <a16:creationId xmlns:a16="http://schemas.microsoft.com/office/drawing/2014/main" id="{2CEC39B9-2DE4-724B-825E-4A9321CE20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7440506" y="2600189"/>
                  <a:ext cx="69069" cy="39007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8" name="Line 882">
                  <a:extLst>
                    <a:ext uri="{FF2B5EF4-FFF2-40B4-BE49-F238E27FC236}">
                      <a16:creationId xmlns:a16="http://schemas.microsoft.com/office/drawing/2014/main" id="{27491441-FA56-75AE-B155-AF06E543BB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151300" y="2522140"/>
                  <a:ext cx="166195" cy="553247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9" name="Line 882">
                  <a:extLst>
                    <a:ext uri="{FF2B5EF4-FFF2-40B4-BE49-F238E27FC236}">
                      <a16:creationId xmlns:a16="http://schemas.microsoft.com/office/drawing/2014/main" id="{DB66C624-F540-95A5-C9B4-B9D4DDC58A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162894" y="2525247"/>
                  <a:ext cx="147328" cy="577282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10" name="Line 884">
                  <a:extLst>
                    <a:ext uri="{FF2B5EF4-FFF2-40B4-BE49-F238E27FC236}">
                      <a16:creationId xmlns:a16="http://schemas.microsoft.com/office/drawing/2014/main" id="{B3991E80-AF63-D046-DFF8-5054CEB28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7503497" y="2624662"/>
                  <a:ext cx="0" cy="103603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11" name="Oval 885">
                  <a:extLst>
                    <a:ext uri="{FF2B5EF4-FFF2-40B4-BE49-F238E27FC236}">
                      <a16:creationId xmlns:a16="http://schemas.microsoft.com/office/drawing/2014/main" id="{B4C87DA1-47E4-9A52-865C-0DF3B35B2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7486804" y="2733527"/>
                  <a:ext cx="31996" cy="70709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2D3FBC6F-7AD6-EFF5-B48C-E7E8CA52475E}"/>
                    </a:ext>
                  </a:extLst>
                </p:cNvPr>
                <p:cNvGrpSpPr/>
                <p:nvPr/>
              </p:nvGrpSpPr>
              <p:grpSpPr>
                <a:xfrm>
                  <a:off x="6963930" y="2918321"/>
                  <a:ext cx="114261" cy="962935"/>
                  <a:chOff x="5166044" y="2085068"/>
                  <a:chExt cx="114261" cy="962935"/>
                </a:xfrm>
              </p:grpSpPr>
              <p:sp>
                <p:nvSpPr>
                  <p:cNvPr id="195" name="Oval 878">
                    <a:extLst>
                      <a:ext uri="{FF2B5EF4-FFF2-40B4-BE49-F238E27FC236}">
                        <a16:creationId xmlns:a16="http://schemas.microsoft.com/office/drawing/2014/main" id="{92C1D7D4-69F7-B007-30EA-677E085C12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044" y="2998083"/>
                    <a:ext cx="110510" cy="499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grpSp>
                <p:nvGrpSpPr>
                  <p:cNvPr id="196" name="Group 195">
                    <a:extLst>
                      <a:ext uri="{FF2B5EF4-FFF2-40B4-BE49-F238E27FC236}">
                        <a16:creationId xmlns:a16="http://schemas.microsoft.com/office/drawing/2014/main" id="{9ABC9334-8763-C97F-6B60-652DC12928B9}"/>
                      </a:ext>
                    </a:extLst>
                  </p:cNvPr>
                  <p:cNvGrpSpPr/>
                  <p:nvPr/>
                </p:nvGrpSpPr>
                <p:grpSpPr>
                  <a:xfrm>
                    <a:off x="5166154" y="2106857"/>
                    <a:ext cx="114151" cy="914400"/>
                    <a:chOff x="5166154" y="2106857"/>
                    <a:chExt cx="114151" cy="1132631"/>
                  </a:xfrm>
                </p:grpSpPr>
                <p:sp>
                  <p:nvSpPr>
                    <p:cNvPr id="198" name="Rectangle 880">
                      <a:extLst>
                        <a:ext uri="{FF2B5EF4-FFF2-40B4-BE49-F238E27FC236}">
                          <a16:creationId xmlns:a16="http://schemas.microsoft.com/office/drawing/2014/main" id="{B600E6A6-56D5-A7DF-4F5B-CE699FE8D8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66155" y="2106857"/>
                      <a:ext cx="109828" cy="1132631"/>
                    </a:xfrm>
                    <a:prstGeom prst="rect">
                      <a:avLst/>
                    </a:prstGeom>
                    <a:solidFill>
                      <a:srgbClr val="93D2F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210" name="Line 881">
                      <a:extLst>
                        <a:ext uri="{FF2B5EF4-FFF2-40B4-BE49-F238E27FC236}">
                          <a16:creationId xmlns:a16="http://schemas.microsoft.com/office/drawing/2014/main" id="{95C683A1-CD2E-7A20-C6E7-F63CEE76DD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66154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211" name="Line 882">
                      <a:extLst>
                        <a:ext uri="{FF2B5EF4-FFF2-40B4-BE49-F238E27FC236}">
                          <a16:creationId xmlns:a16="http://schemas.microsoft.com/office/drawing/2014/main" id="{3DB2BA77-5683-FE56-93D1-D9D30E7B07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305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197" name="Oval 878">
                    <a:extLst>
                      <a:ext uri="{FF2B5EF4-FFF2-40B4-BE49-F238E27FC236}">
                        <a16:creationId xmlns:a16="http://schemas.microsoft.com/office/drawing/2014/main" id="{8B5035F2-5649-04C4-ED3F-FB10F1858A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7662" y="2085068"/>
                    <a:ext cx="110510" cy="457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93" name="Rectangle 880">
                  <a:extLst>
                    <a:ext uri="{FF2B5EF4-FFF2-40B4-BE49-F238E27FC236}">
                      <a16:creationId xmlns:a16="http://schemas.microsoft.com/office/drawing/2014/main" id="{A5AA1E2D-441A-19DE-5BC5-1BA72BC9B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7229473" y="2562075"/>
                  <a:ext cx="66541" cy="85795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4" name="Line 881">
                  <a:extLst>
                    <a:ext uri="{FF2B5EF4-FFF2-40B4-BE49-F238E27FC236}">
                      <a16:creationId xmlns:a16="http://schemas.microsoft.com/office/drawing/2014/main" id="{4C4BBA79-9F6F-87D4-7467-09DBB1BFB2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7291556" y="2578710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26E10AA-7C45-5B73-BB85-9AD977B8AD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72713" y="1204453"/>
                <a:ext cx="1056664" cy="1004979"/>
                <a:chOff x="2015901" y="2747479"/>
                <a:chExt cx="1677244" cy="1595204"/>
              </a:xfrm>
            </p:grpSpPr>
            <p:sp>
              <p:nvSpPr>
                <p:cNvPr id="54" name="Oval 859">
                  <a:extLst>
                    <a:ext uri="{FF2B5EF4-FFF2-40B4-BE49-F238E27FC236}">
                      <a16:creationId xmlns:a16="http://schemas.microsoft.com/office/drawing/2014/main" id="{C1D02D93-0E0E-3C51-F59C-5BD1B3D127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517327" y="4034790"/>
                  <a:ext cx="137823" cy="1512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5" name="Oval 861">
                  <a:extLst>
                    <a:ext uri="{FF2B5EF4-FFF2-40B4-BE49-F238E27FC236}">
                      <a16:creationId xmlns:a16="http://schemas.microsoft.com/office/drawing/2014/main" id="{02D27AFE-9685-4F98-199C-92B4CB42AD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043031" y="4188737"/>
                  <a:ext cx="142659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6" name="Oval 862">
                  <a:extLst>
                    <a:ext uri="{FF2B5EF4-FFF2-40B4-BE49-F238E27FC236}">
                      <a16:creationId xmlns:a16="http://schemas.microsoft.com/office/drawing/2014/main" id="{E7CF51AD-0AFB-C16F-FE3A-4F2266C2EF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58536" y="4188737"/>
                  <a:ext cx="137823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7" name="Oval 863">
                  <a:extLst>
                    <a:ext uri="{FF2B5EF4-FFF2-40B4-BE49-F238E27FC236}">
                      <a16:creationId xmlns:a16="http://schemas.microsoft.com/office/drawing/2014/main" id="{5611E8FD-DFD4-1467-3022-71FFE9263DE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93788" y="4186036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8" name="Oval 863">
                  <a:extLst>
                    <a:ext uri="{FF2B5EF4-FFF2-40B4-BE49-F238E27FC236}">
                      <a16:creationId xmlns:a16="http://schemas.microsoft.com/office/drawing/2014/main" id="{E6D07C58-F8B3-7663-D87C-B089161040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27511" y="4187917"/>
                  <a:ext cx="140241" cy="153946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9" name="Freeform 866">
                  <a:extLst>
                    <a:ext uri="{FF2B5EF4-FFF2-40B4-BE49-F238E27FC236}">
                      <a16:creationId xmlns:a16="http://schemas.microsoft.com/office/drawing/2014/main" id="{FCA5C7B9-9F5E-5659-0528-E59F9D4D10E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15901" y="3991061"/>
                  <a:ext cx="1114187" cy="194966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0" name="Oval 878">
                  <a:extLst>
                    <a:ext uri="{FF2B5EF4-FFF2-40B4-BE49-F238E27FC236}">
                      <a16:creationId xmlns:a16="http://schemas.microsoft.com/office/drawing/2014/main" id="{F329F32A-FE6E-80BA-E338-ACF04BB5A2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9800000">
                  <a:off x="2458640" y="2825528"/>
                  <a:ext cx="69069" cy="39007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1" name="Line 882">
                  <a:extLst>
                    <a:ext uri="{FF2B5EF4-FFF2-40B4-BE49-F238E27FC236}">
                      <a16:creationId xmlns:a16="http://schemas.microsoft.com/office/drawing/2014/main" id="{95631F4B-8DDB-7E37-8A7B-43C72D42E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57993" y="2750586"/>
                  <a:ext cx="147328" cy="577282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2" name="Rectangle 880">
                  <a:extLst>
                    <a:ext uri="{FF2B5EF4-FFF2-40B4-BE49-F238E27FC236}">
                      <a16:creationId xmlns:a16="http://schemas.microsoft.com/office/drawing/2014/main" id="{383F31AB-7F4B-BD28-F7F1-0B45CFA09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800000">
                  <a:off x="2672201" y="2787414"/>
                  <a:ext cx="66541" cy="85795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3" name="Line 881">
                  <a:extLst>
                    <a:ext uri="{FF2B5EF4-FFF2-40B4-BE49-F238E27FC236}">
                      <a16:creationId xmlns:a16="http://schemas.microsoft.com/office/drawing/2014/main" id="{69BE2715-3F72-8D71-B1FF-DC853BDE7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76659" y="2804049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85" name="Line 882">
                  <a:extLst>
                    <a:ext uri="{FF2B5EF4-FFF2-40B4-BE49-F238E27FC236}">
                      <a16:creationId xmlns:a16="http://schemas.microsoft.com/office/drawing/2014/main" id="{4D37BDC6-0340-94DE-4112-C4DB19E08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V="1">
                  <a:off x="2738029" y="2768617"/>
                  <a:ext cx="0" cy="85795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86" name="Line 882">
                  <a:extLst>
                    <a:ext uri="{FF2B5EF4-FFF2-40B4-BE49-F238E27FC236}">
                      <a16:creationId xmlns:a16="http://schemas.microsoft.com/office/drawing/2014/main" id="{17406D5A-1DA8-77D8-13A8-EDBC85D65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9800000" flipH="1" flipV="1">
                  <a:off x="2650720" y="2747479"/>
                  <a:ext cx="166195" cy="553247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87" name="Line 884">
                  <a:extLst>
                    <a:ext uri="{FF2B5EF4-FFF2-40B4-BE49-F238E27FC236}">
                      <a16:creationId xmlns:a16="http://schemas.microsoft.com/office/drawing/2014/main" id="{1992B171-4DEE-CA64-51A5-F28AC4972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464718" y="2850001"/>
                  <a:ext cx="0" cy="103603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88" name="Oval 885">
                  <a:extLst>
                    <a:ext uri="{FF2B5EF4-FFF2-40B4-BE49-F238E27FC236}">
                      <a16:creationId xmlns:a16="http://schemas.microsoft.com/office/drawing/2014/main" id="{3FA65AA2-6C4D-2946-6EBC-5E29E9307F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9415" y="2958866"/>
                  <a:ext cx="31996" cy="70709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2861CE96-565F-9482-4E97-AEEF992F6651}"/>
                    </a:ext>
                  </a:extLst>
                </p:cNvPr>
                <p:cNvGrpSpPr/>
                <p:nvPr/>
              </p:nvGrpSpPr>
              <p:grpSpPr>
                <a:xfrm>
                  <a:off x="2874612" y="3158422"/>
                  <a:ext cx="114261" cy="962935"/>
                  <a:chOff x="5166044" y="2085068"/>
                  <a:chExt cx="114261" cy="962935"/>
                </a:xfrm>
              </p:grpSpPr>
              <p:sp>
                <p:nvSpPr>
                  <p:cNvPr id="494" name="Oval 878">
                    <a:extLst>
                      <a:ext uri="{FF2B5EF4-FFF2-40B4-BE49-F238E27FC236}">
                        <a16:creationId xmlns:a16="http://schemas.microsoft.com/office/drawing/2014/main" id="{A43D8786-0DE2-99DC-14E1-2749ACFB36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044" y="2998083"/>
                    <a:ext cx="110510" cy="499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grpSp>
                <p:nvGrpSpPr>
                  <p:cNvPr id="495" name="Group 494">
                    <a:extLst>
                      <a:ext uri="{FF2B5EF4-FFF2-40B4-BE49-F238E27FC236}">
                        <a16:creationId xmlns:a16="http://schemas.microsoft.com/office/drawing/2014/main" id="{702F4C41-AE60-AAB7-EBA8-290F65A140FC}"/>
                      </a:ext>
                    </a:extLst>
                  </p:cNvPr>
                  <p:cNvGrpSpPr/>
                  <p:nvPr/>
                </p:nvGrpSpPr>
                <p:grpSpPr>
                  <a:xfrm>
                    <a:off x="5166154" y="2106857"/>
                    <a:ext cx="114151" cy="914400"/>
                    <a:chOff x="5166154" y="2106857"/>
                    <a:chExt cx="114151" cy="1132631"/>
                  </a:xfrm>
                </p:grpSpPr>
                <p:sp>
                  <p:nvSpPr>
                    <p:cNvPr id="497" name="Rectangle 880">
                      <a:extLst>
                        <a:ext uri="{FF2B5EF4-FFF2-40B4-BE49-F238E27FC236}">
                          <a16:creationId xmlns:a16="http://schemas.microsoft.com/office/drawing/2014/main" id="{6AFDD7C3-56A8-F676-7A87-AEE1BD0478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66155" y="2106857"/>
                      <a:ext cx="109828" cy="1132631"/>
                    </a:xfrm>
                    <a:prstGeom prst="rect">
                      <a:avLst/>
                    </a:prstGeom>
                    <a:solidFill>
                      <a:srgbClr val="93D2F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498" name="Line 881">
                      <a:extLst>
                        <a:ext uri="{FF2B5EF4-FFF2-40B4-BE49-F238E27FC236}">
                          <a16:creationId xmlns:a16="http://schemas.microsoft.com/office/drawing/2014/main" id="{BE0604EF-31FD-D6AF-357A-563C19F13C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66154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  <p:sp>
                  <p:nvSpPr>
                    <p:cNvPr id="499" name="Line 882">
                      <a:extLst>
                        <a:ext uri="{FF2B5EF4-FFF2-40B4-BE49-F238E27FC236}">
                          <a16:creationId xmlns:a16="http://schemas.microsoft.com/office/drawing/2014/main" id="{88546AEF-C812-2EDE-6A6E-E7366EEA84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305" y="2106857"/>
                      <a:ext cx="0" cy="1132631"/>
                    </a:xfrm>
                    <a:prstGeom prst="line">
                      <a:avLst/>
                    </a:prstGeom>
                    <a:solidFill>
                      <a:srgbClr val="93D2FE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2800" dirty="0">
                        <a:latin typeface="Calibri"/>
                        <a:ea typeface="Calibri"/>
                        <a:cs typeface="Calibri"/>
                      </a:endParaRPr>
                    </a:p>
                  </p:txBody>
                </p:sp>
              </p:grpSp>
              <p:sp>
                <p:nvSpPr>
                  <p:cNvPr id="496" name="Oval 878">
                    <a:extLst>
                      <a:ext uri="{FF2B5EF4-FFF2-40B4-BE49-F238E27FC236}">
                        <a16:creationId xmlns:a16="http://schemas.microsoft.com/office/drawing/2014/main" id="{B3D4EA52-D315-171F-3D2E-7F767B81B8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7662" y="2085068"/>
                    <a:ext cx="110510" cy="45720"/>
                  </a:xfrm>
                  <a:prstGeom prst="ellips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C4A47AE6-6194-6F27-A1FA-46C3388FF2A6}"/>
                    </a:ext>
                  </a:extLst>
                </p:cNvPr>
                <p:cNvGrpSpPr/>
                <p:nvPr/>
              </p:nvGrpSpPr>
              <p:grpSpPr>
                <a:xfrm>
                  <a:off x="2949280" y="3646999"/>
                  <a:ext cx="743865" cy="539042"/>
                  <a:chOff x="5686720" y="1648860"/>
                  <a:chExt cx="743865" cy="539042"/>
                </a:xfrm>
              </p:grpSpPr>
              <p:sp>
                <p:nvSpPr>
                  <p:cNvPr id="491" name="Freeform 860">
                    <a:extLst>
                      <a:ext uri="{FF2B5EF4-FFF2-40B4-BE49-F238E27FC236}">
                        <a16:creationId xmlns:a16="http://schemas.microsoft.com/office/drawing/2014/main" id="{EFDD5A40-7C0D-0E23-E680-97A7252412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86720" y="1648860"/>
                    <a:ext cx="743865" cy="180717"/>
                  </a:xfrm>
                  <a:custGeom>
                    <a:avLst/>
                    <a:gdLst>
                      <a:gd name="T0" fmla="*/ 1592 w 192"/>
                      <a:gd name="T1" fmla="*/ 566 h 48"/>
                      <a:gd name="T2" fmla="*/ 0 w 192"/>
                      <a:gd name="T3" fmla="*/ 566 h 48"/>
                      <a:gd name="T4" fmla="*/ 537 w 192"/>
                      <a:gd name="T5" fmla="*/ 0 h 48"/>
                      <a:gd name="T6" fmla="*/ 2124 w 192"/>
                      <a:gd name="T7" fmla="*/ 0 h 48"/>
                      <a:gd name="T8" fmla="*/ 1592 w 192"/>
                      <a:gd name="T9" fmla="*/ 566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2"/>
                      <a:gd name="T16" fmla="*/ 0 h 48"/>
                      <a:gd name="T17" fmla="*/ 192 w 192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2" h="48">
                        <a:moveTo>
                          <a:pt x="144" y="48"/>
                        </a:moveTo>
                        <a:lnTo>
                          <a:pt x="0" y="48"/>
                        </a:lnTo>
                        <a:lnTo>
                          <a:pt x="48" y="0"/>
                        </a:lnTo>
                        <a:lnTo>
                          <a:pt x="192" y="0"/>
                        </a:lnTo>
                        <a:lnTo>
                          <a:pt x="144" y="48"/>
                        </a:lnTo>
                        <a:close/>
                      </a:path>
                    </a:pathLst>
                  </a:cu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92" name="Rectangle 864">
                    <a:extLst>
                      <a:ext uri="{FF2B5EF4-FFF2-40B4-BE49-F238E27FC236}">
                        <a16:creationId xmlns:a16="http://schemas.microsoft.com/office/drawing/2014/main" id="{6713B39E-BCF3-9A59-C9F8-7986FFA83C0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86720" y="1829582"/>
                    <a:ext cx="557094" cy="358320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700" dirty="0">
                        <a:latin typeface="Calibri"/>
                        <a:ea typeface="Calibri"/>
                        <a:cs typeface="Calibri"/>
                      </a:rPr>
                      <a:t>r2</a:t>
                    </a:r>
                  </a:p>
                </p:txBody>
              </p:sp>
              <p:sp>
                <p:nvSpPr>
                  <p:cNvPr id="493" name="Freeform 865">
                    <a:extLst>
                      <a:ext uri="{FF2B5EF4-FFF2-40B4-BE49-F238E27FC236}">
                        <a16:creationId xmlns:a16="http://schemas.microsoft.com/office/drawing/2014/main" id="{5123887C-CEE7-6E60-B06A-EE4A7C31AD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3814" y="1648860"/>
                    <a:ext cx="186771" cy="539037"/>
                  </a:xfrm>
                  <a:custGeom>
                    <a:avLst/>
                    <a:gdLst>
                      <a:gd name="T0" fmla="*/ 0 w 48"/>
                      <a:gd name="T1" fmla="*/ 524 h 144"/>
                      <a:gd name="T2" fmla="*/ 566 w 48"/>
                      <a:gd name="T3" fmla="*/ 0 h 144"/>
                      <a:gd name="T4" fmla="*/ 566 w 48"/>
                      <a:gd name="T5" fmla="*/ 1034 h 144"/>
                      <a:gd name="T6" fmla="*/ 0 w 48"/>
                      <a:gd name="T7" fmla="*/ 1564 h 144"/>
                      <a:gd name="T8" fmla="*/ 0 w 48"/>
                      <a:gd name="T9" fmla="*/ 524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144"/>
                      <a:gd name="T17" fmla="*/ 48 w 48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144">
                        <a:moveTo>
                          <a:pt x="0" y="48"/>
                        </a:moveTo>
                        <a:lnTo>
                          <a:pt x="48" y="0"/>
                        </a:lnTo>
                        <a:lnTo>
                          <a:pt x="48" y="96"/>
                        </a:lnTo>
                        <a:lnTo>
                          <a:pt x="0" y="14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b="1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</p:grp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CC8654E-E939-9E41-9BF4-BDFC86AFE0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3939" y="5349173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i="1" dirty="0">
                  <a:latin typeface="Times New Roman" charset="0"/>
                </a:rPr>
                <a:t>g</a:t>
              </a:r>
              <a:r>
                <a:rPr lang="en-US" sz="2000" dirty="0">
                  <a:latin typeface="Times New Roman" charset="0"/>
                </a:rPr>
                <a:t>:</a:t>
              </a:r>
              <a:endParaRPr lang="en-US" sz="2000" i="1" baseline="-25000" dirty="0">
                <a:latin typeface="Times New Roman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1DEA959-8E56-62D1-C237-6F879CB1AE38}"/>
              </a:ext>
            </a:extLst>
          </p:cNvPr>
          <p:cNvGrpSpPr>
            <a:grpSpLocks noChangeAspect="1"/>
          </p:cNvGrpSpPr>
          <p:nvPr/>
        </p:nvGrpSpPr>
        <p:grpSpPr>
          <a:xfrm>
            <a:off x="10438512" y="2688358"/>
            <a:ext cx="1052907" cy="997159"/>
            <a:chOff x="6282020" y="2522140"/>
            <a:chExt cx="1671281" cy="1582792"/>
          </a:xfrm>
        </p:grpSpPr>
        <p:sp>
          <p:nvSpPr>
            <p:cNvPr id="217" name="Line 882">
              <a:extLst>
                <a:ext uri="{FF2B5EF4-FFF2-40B4-BE49-F238E27FC236}">
                  <a16:creationId xmlns:a16="http://schemas.microsoft.com/office/drawing/2014/main" id="{A5B23D7F-7656-84E0-FECD-0B944F7FCC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H="1" flipV="1">
              <a:off x="7230186" y="2543278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8" name="Oval 859">
              <a:extLst>
                <a:ext uri="{FF2B5EF4-FFF2-40B4-BE49-F238E27FC236}">
                  <a16:creationId xmlns:a16="http://schemas.microsoft.com/office/drawing/2014/main" id="{F6F260BE-809B-6772-AAD8-5F90294042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6317" y="3797039"/>
              <a:ext cx="137823" cy="1512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9" name="Oval 861">
              <a:extLst>
                <a:ext uri="{FF2B5EF4-FFF2-40B4-BE49-F238E27FC236}">
                  <a16:creationId xmlns:a16="http://schemas.microsoft.com/office/drawing/2014/main" id="{2ED39B55-3188-0FD3-2B7A-59D809AEE7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82021" y="3950986"/>
              <a:ext cx="142659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0" name="Oval 862">
              <a:extLst>
                <a:ext uri="{FF2B5EF4-FFF2-40B4-BE49-F238E27FC236}">
                  <a16:creationId xmlns:a16="http://schemas.microsoft.com/office/drawing/2014/main" id="{9881DFE8-6BF5-CC74-9748-1690156E86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97526" y="3950986"/>
              <a:ext cx="137823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1" name="Oval 863">
              <a:extLst>
                <a:ext uri="{FF2B5EF4-FFF2-40B4-BE49-F238E27FC236}">
                  <a16:creationId xmlns:a16="http://schemas.microsoft.com/office/drawing/2014/main" id="{201BD026-FC6C-2E8F-14CA-CA47938C8BE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57285" y="3948285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2" name="Oval 863">
              <a:extLst>
                <a:ext uri="{FF2B5EF4-FFF2-40B4-BE49-F238E27FC236}">
                  <a16:creationId xmlns:a16="http://schemas.microsoft.com/office/drawing/2014/main" id="{4D987E6D-0A32-ADE3-725E-DB732C687E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6501" y="3950166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4A3BF91D-9349-808F-1ED7-17484B244D90}"/>
                </a:ext>
              </a:extLst>
            </p:cNvPr>
            <p:cNvGrpSpPr/>
            <p:nvPr/>
          </p:nvGrpSpPr>
          <p:grpSpPr>
            <a:xfrm>
              <a:off x="6282020" y="3409248"/>
              <a:ext cx="1671281" cy="539042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238" name="Freeform 860">
                <a:extLst>
                  <a:ext uri="{FF2B5EF4-FFF2-40B4-BE49-F238E27FC236}">
                    <a16:creationId xmlns:a16="http://schemas.microsoft.com/office/drawing/2014/main" id="{FA57BAE2-ABA7-0B7F-6F19-571E4DD146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9" name="Rectangle 864">
                <a:extLst>
                  <a:ext uri="{FF2B5EF4-FFF2-40B4-BE49-F238E27FC236}">
                    <a16:creationId xmlns:a16="http://schemas.microsoft.com/office/drawing/2014/main" id="{88F440C8-DC5D-A154-6092-6F039DF545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r2</a:t>
                </a:r>
              </a:p>
            </p:txBody>
          </p:sp>
          <p:sp>
            <p:nvSpPr>
              <p:cNvPr id="240" name="Freeform 865">
                <a:extLst>
                  <a:ext uri="{FF2B5EF4-FFF2-40B4-BE49-F238E27FC236}">
                    <a16:creationId xmlns:a16="http://schemas.microsoft.com/office/drawing/2014/main" id="{C2D0806C-027E-D590-DD3D-9E2A0E5345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Freeform 866">
                <a:extLst>
                  <a:ext uri="{FF2B5EF4-FFF2-40B4-BE49-F238E27FC236}">
                    <a16:creationId xmlns:a16="http://schemas.microsoft.com/office/drawing/2014/main" id="{5B114294-49F4-0354-3DD6-B697D4434D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24" name="Oval 878">
              <a:extLst>
                <a:ext uri="{FF2B5EF4-FFF2-40B4-BE49-F238E27FC236}">
                  <a16:creationId xmlns:a16="http://schemas.microsoft.com/office/drawing/2014/main" id="{A9CEACA6-7CE9-0761-7A12-5A9B33D9E3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00000" flipH="1">
              <a:off x="7440506" y="2600189"/>
              <a:ext cx="69069" cy="3900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5" name="Line 882">
              <a:extLst>
                <a:ext uri="{FF2B5EF4-FFF2-40B4-BE49-F238E27FC236}">
                  <a16:creationId xmlns:a16="http://schemas.microsoft.com/office/drawing/2014/main" id="{3D9B67DD-3FBE-15E0-511B-FF0B7D45B7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151300" y="2522140"/>
              <a:ext cx="166195" cy="553247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6" name="Line 882">
              <a:extLst>
                <a:ext uri="{FF2B5EF4-FFF2-40B4-BE49-F238E27FC236}">
                  <a16:creationId xmlns:a16="http://schemas.microsoft.com/office/drawing/2014/main" id="{DDE0E2C4-849A-0619-F5C5-A6F5AAB6F1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162894" y="2525247"/>
              <a:ext cx="147328" cy="577282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7" name="Line 884">
              <a:extLst>
                <a:ext uri="{FF2B5EF4-FFF2-40B4-BE49-F238E27FC236}">
                  <a16:creationId xmlns:a16="http://schemas.microsoft.com/office/drawing/2014/main" id="{38C8C17F-9F62-AB12-4628-1A76EE2AD3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03497" y="2624662"/>
              <a:ext cx="0" cy="103603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8" name="Oval 885">
              <a:extLst>
                <a:ext uri="{FF2B5EF4-FFF2-40B4-BE49-F238E27FC236}">
                  <a16:creationId xmlns:a16="http://schemas.microsoft.com/office/drawing/2014/main" id="{346AFE61-695D-16AE-734E-8A7A91C9FE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486804" y="2733527"/>
              <a:ext cx="31996" cy="70709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90A1323-C972-F3B5-150D-234F56B01D5C}"/>
                </a:ext>
              </a:extLst>
            </p:cNvPr>
            <p:cNvGrpSpPr/>
            <p:nvPr/>
          </p:nvGrpSpPr>
          <p:grpSpPr>
            <a:xfrm>
              <a:off x="6963930" y="2918321"/>
              <a:ext cx="114261" cy="962935"/>
              <a:chOff x="5166044" y="2085068"/>
              <a:chExt cx="114261" cy="962935"/>
            </a:xfrm>
          </p:grpSpPr>
          <p:sp>
            <p:nvSpPr>
              <p:cNvPr id="232" name="Oval 878">
                <a:extLst>
                  <a:ext uri="{FF2B5EF4-FFF2-40B4-BE49-F238E27FC236}">
                    <a16:creationId xmlns:a16="http://schemas.microsoft.com/office/drawing/2014/main" id="{89A1C555-8CDD-C718-5FB4-766D3AFC1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44" y="2998083"/>
                <a:ext cx="110510" cy="499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4B640B77-71D7-62BF-D559-6A08CC21C86C}"/>
                  </a:ext>
                </a:extLst>
              </p:cNvPr>
              <p:cNvGrpSpPr/>
              <p:nvPr/>
            </p:nvGrpSpPr>
            <p:grpSpPr>
              <a:xfrm>
                <a:off x="5166154" y="2106857"/>
                <a:ext cx="114151" cy="914400"/>
                <a:chOff x="5166154" y="2106857"/>
                <a:chExt cx="114151" cy="1132631"/>
              </a:xfrm>
            </p:grpSpPr>
            <p:sp>
              <p:nvSpPr>
                <p:cNvPr id="235" name="Rectangle 880">
                  <a:extLst>
                    <a:ext uri="{FF2B5EF4-FFF2-40B4-BE49-F238E27FC236}">
                      <a16:creationId xmlns:a16="http://schemas.microsoft.com/office/drawing/2014/main" id="{E88AB14D-D140-C26C-2286-5C8C6ED7B9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155" y="2106857"/>
                  <a:ext cx="109828" cy="113263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6" name="Line 881">
                  <a:extLst>
                    <a:ext uri="{FF2B5EF4-FFF2-40B4-BE49-F238E27FC236}">
                      <a16:creationId xmlns:a16="http://schemas.microsoft.com/office/drawing/2014/main" id="{13233923-1F69-F1F7-39B1-F90F56F0A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66154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7" name="Line 882">
                  <a:extLst>
                    <a:ext uri="{FF2B5EF4-FFF2-40B4-BE49-F238E27FC236}">
                      <a16:creationId xmlns:a16="http://schemas.microsoft.com/office/drawing/2014/main" id="{EBDD2973-460E-A366-9546-9BA8FAE2E4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305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34" name="Oval 878">
                <a:extLst>
                  <a:ext uri="{FF2B5EF4-FFF2-40B4-BE49-F238E27FC236}">
                    <a16:creationId xmlns:a16="http://schemas.microsoft.com/office/drawing/2014/main" id="{2A2D9C43-7128-FCFA-00A4-11051EE3E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662" y="2085068"/>
                <a:ext cx="110510" cy="457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30" name="Rectangle 880">
              <a:extLst>
                <a:ext uri="{FF2B5EF4-FFF2-40B4-BE49-F238E27FC236}">
                  <a16:creationId xmlns:a16="http://schemas.microsoft.com/office/drawing/2014/main" id="{44BA43B9-CDE8-085E-DAD0-679125E960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7229473" y="2562075"/>
              <a:ext cx="66541" cy="857951"/>
            </a:xfrm>
            <a:prstGeom prst="rect">
              <a:avLst/>
            </a:prstGeom>
            <a:solidFill>
              <a:srgbClr val="93D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31" name="Line 881">
              <a:extLst>
                <a:ext uri="{FF2B5EF4-FFF2-40B4-BE49-F238E27FC236}">
                  <a16:creationId xmlns:a16="http://schemas.microsoft.com/office/drawing/2014/main" id="{0D6F8EDD-06BD-DB1F-5523-845D03C2F0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0000" flipV="1">
              <a:off x="7291556" y="2578710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48" name="Content Placeholder 10">
            <a:extLst>
              <a:ext uri="{FF2B5EF4-FFF2-40B4-BE49-F238E27FC236}">
                <a16:creationId xmlns:a16="http://schemas.microsoft.com/office/drawing/2014/main" id="{EF96D22C-C8D0-5B67-7BCB-9A6476B0E7C6}"/>
              </a:ext>
            </a:extLst>
          </p:cNvPr>
          <p:cNvSpPr txBox="1">
            <a:spLocks/>
          </p:cNvSpPr>
          <p:nvPr/>
        </p:nvSpPr>
        <p:spPr bwMode="auto">
          <a:xfrm>
            <a:off x="6818812" y="161146"/>
            <a:ext cx="5285613" cy="1825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br>
              <a:rPr lang="en-US" sz="1800" baseline="-25000" dirty="0">
                <a:latin typeface="Calibri" panose="020F0502020204030204" pitchFamily="34" charset="0"/>
                <a:ea typeface="Times New Roman"/>
              </a:rPr>
            </a:br>
            <a:endParaRPr lang="en-US" sz="1800" baseline="-25000" dirty="0">
              <a:latin typeface="Calibri" panose="020F0502020204030204" pitchFamily="34" charset="0"/>
              <a:ea typeface="Times New Roman"/>
            </a:endParaRPr>
          </a:p>
          <a:p>
            <a:pPr marL="404813" lvl="1" indent="-3175">
              <a:buNone/>
              <a:tabLst>
                <a:tab pos="566738" algn="l"/>
              </a:tabLst>
            </a:pP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Robots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d, </a:t>
            </a:r>
            <a:r>
              <a:rPr lang="en-US" sz="1800" i="1" dirty="0">
                <a:ea typeface="Times New Roman"/>
                <a:cs typeface="Times New Roman"/>
              </a:rPr>
              <a:t>d′</a:t>
            </a:r>
            <a:r>
              <a:rPr lang="en-US" sz="1800" dirty="0"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Docks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1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ontent Placeholder 10">
            <a:extLst>
              <a:ext uri="{FF2B5EF4-FFF2-40B4-BE49-F238E27FC236}">
                <a16:creationId xmlns:a16="http://schemas.microsoft.com/office/drawing/2014/main" id="{9DEB6B93-F846-824F-9A9C-21B0370AA5F1}"/>
              </a:ext>
            </a:extLst>
          </p:cNvPr>
          <p:cNvSpPr txBox="1">
            <a:spLocks/>
          </p:cNvSpPr>
          <p:nvPr/>
        </p:nvSpPr>
        <p:spPr bwMode="auto">
          <a:xfrm>
            <a:off x="182880" y="4885546"/>
            <a:ext cx="5630090" cy="175176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4" name="Content Placeholder 10">
            <a:extLst>
              <a:ext uri="{FF2B5EF4-FFF2-40B4-BE49-F238E27FC236}">
                <a16:creationId xmlns:a16="http://schemas.microsoft.com/office/drawing/2014/main" id="{866EB777-2C3F-2C41-BA6F-A770AEFD1F94}"/>
              </a:ext>
            </a:extLst>
          </p:cNvPr>
          <p:cNvSpPr txBox="1">
            <a:spLocks/>
          </p:cNvSpPr>
          <p:nvPr/>
        </p:nvSpPr>
        <p:spPr bwMode="auto">
          <a:xfrm>
            <a:off x="7419703" y="4842004"/>
            <a:ext cx="4637314" cy="175176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241" name="Rectangle 13"/>
          <p:cNvSpPr>
            <a:spLocks noGrp="1" noChangeArrowheads="1"/>
          </p:cNvSpPr>
          <p:nvPr>
            <p:ph type="title"/>
          </p:nvPr>
        </p:nvSpPr>
        <p:spPr>
          <a:xfrm>
            <a:off x="182651" y="101601"/>
            <a:ext cx="6348777" cy="760548"/>
          </a:xfrm>
          <a:noFill/>
        </p:spPr>
        <p:txBody>
          <a:bodyPr/>
          <a:lstStyle/>
          <a:p>
            <a:r>
              <a:rPr lang="en-US" dirty="0"/>
              <a:t>Flaws:  1. Open Goals</a:t>
            </a:r>
          </a:p>
        </p:txBody>
      </p:sp>
      <p:sp>
        <p:nvSpPr>
          <p:cNvPr id="10242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256902" y="917392"/>
            <a:ext cx="6431281" cy="3915863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Action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, precondition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i="1" dirty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is an </a:t>
            </a:r>
            <a:r>
              <a:rPr lang="en-US" i="1" dirty="0">
                <a:latin typeface="Times New Roman" charset="0"/>
              </a:rPr>
              <a:t>open goal </a:t>
            </a:r>
            <a:r>
              <a:rPr lang="en-US" dirty="0">
                <a:latin typeface="Times New Roman" charset="0"/>
              </a:rPr>
              <a:t>if there is no causal link for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Resolve the flaw by creating a causal link</a:t>
            </a:r>
          </a:p>
          <a:p>
            <a:pPr lvl="1"/>
            <a:r>
              <a:rPr lang="en-US" dirty="0">
                <a:latin typeface="Times New Roman" charset="0"/>
              </a:rPr>
              <a:t>Find an action </a:t>
            </a:r>
            <a:r>
              <a:rPr lang="en-US" i="1" dirty="0">
                <a:latin typeface="Times New Roman" charset="0"/>
              </a:rPr>
              <a:t>a </a:t>
            </a:r>
            <a:r>
              <a:rPr lang="en-US" dirty="0">
                <a:latin typeface="Times New Roman" charset="0"/>
              </a:rPr>
              <a:t>(either already in </a:t>
            </a:r>
            <a:r>
              <a:rPr lang="en-US" i="1" dirty="0">
                <a:latin typeface="Times New Roman" charset="0"/>
              </a:rPr>
              <a:t>π</a:t>
            </a:r>
            <a:r>
              <a:rPr lang="en-US" dirty="0">
                <a:latin typeface="Times New Roman" charset="0"/>
              </a:rPr>
              <a:t>, or add it to </a:t>
            </a:r>
            <a:r>
              <a:rPr lang="en-US" i="1" dirty="0">
                <a:latin typeface="Times New Roman" charset="0"/>
              </a:rPr>
              <a:t>π</a:t>
            </a:r>
            <a:r>
              <a:rPr lang="en-US" dirty="0">
                <a:latin typeface="Times New Roman" charset="0"/>
              </a:rPr>
              <a:t>) that can </a:t>
            </a:r>
            <a:r>
              <a:rPr lang="en-US" i="1" dirty="0">
                <a:latin typeface="Times New Roman" charset="0"/>
              </a:rPr>
              <a:t>establish</a:t>
            </a:r>
            <a:r>
              <a:rPr lang="en-US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  <a:p>
            <a:pPr marL="1022350" lvl="2"/>
            <a:r>
              <a:rPr lang="en-US" dirty="0">
                <a:latin typeface="Times New Roman" charset="0"/>
              </a:rPr>
              <a:t>can precede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1022350" lvl="2"/>
            <a:r>
              <a:rPr lang="en-US" dirty="0">
                <a:latin typeface="Times New Roman" charset="0"/>
              </a:rPr>
              <a:t>can have </a:t>
            </a:r>
            <a:r>
              <a:rPr lang="en-US" i="1" dirty="0">
                <a:latin typeface="Times New Roman" charset="0"/>
              </a:rPr>
              <a:t>p </a:t>
            </a:r>
            <a:r>
              <a:rPr lang="en-US" dirty="0">
                <a:latin typeface="Times New Roman" charset="0"/>
              </a:rPr>
              <a:t>as an effect</a:t>
            </a:r>
          </a:p>
          <a:p>
            <a:pPr lvl="1"/>
            <a:r>
              <a:rPr lang="en-US" dirty="0">
                <a:latin typeface="Times New Roman" charset="0"/>
              </a:rPr>
              <a:t>Do substitutions on variables to make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assert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Times New Roman" charset="0"/>
              </a:rPr>
              <a:t>Add an ordering constraint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≺ </a:t>
            </a:r>
            <a:r>
              <a:rPr lang="en-US" i="1" dirty="0">
                <a:latin typeface="Times New Roman" charset="0"/>
              </a:rPr>
              <a:t>b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Create a causal link from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to </a:t>
            </a:r>
            <a:r>
              <a:rPr lang="en-US" i="1" dirty="0">
                <a:latin typeface="Times New Roman" charset="0"/>
              </a:rPr>
              <a:t>p</a:t>
            </a:r>
            <a:endParaRPr lang="en-US" dirty="0">
              <a:latin typeface="Times New Roman" charset="0"/>
            </a:endParaRPr>
          </a:p>
        </p:txBody>
      </p:sp>
      <p:sp>
        <p:nvSpPr>
          <p:cNvPr id="150" name="Down Arrow 149">
            <a:extLst>
              <a:ext uri="{FF2B5EF4-FFF2-40B4-BE49-F238E27FC236}">
                <a16:creationId xmlns:a16="http://schemas.microsoft.com/office/drawing/2014/main" id="{C93DA07E-97B0-724F-B8DF-0759F7B2F6A0}"/>
              </a:ext>
            </a:extLst>
          </p:cNvPr>
          <p:cNvSpPr/>
          <p:nvPr/>
        </p:nvSpPr>
        <p:spPr>
          <a:xfrm rot="16200000">
            <a:off x="6341576" y="5536432"/>
            <a:ext cx="536668" cy="783336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860">
            <a:extLst>
              <a:ext uri="{FF2B5EF4-FFF2-40B4-BE49-F238E27FC236}">
                <a16:creationId xmlns:a16="http://schemas.microsoft.com/office/drawing/2014/main" id="{E1C29340-EB0F-E34A-B008-A6B75BF861B9}"/>
              </a:ext>
            </a:extLst>
          </p:cNvPr>
          <p:cNvSpPr>
            <a:spLocks/>
          </p:cNvSpPr>
          <p:nvPr/>
        </p:nvSpPr>
        <p:spPr bwMode="auto">
          <a:xfrm>
            <a:off x="9679485" y="2743160"/>
            <a:ext cx="1661204" cy="309300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153" name="Parallelogram 152">
            <a:extLst>
              <a:ext uri="{FF2B5EF4-FFF2-40B4-BE49-F238E27FC236}">
                <a16:creationId xmlns:a16="http://schemas.microsoft.com/office/drawing/2014/main" id="{FF5DF0B7-6B00-1D4A-9632-AE11B43EF270}"/>
              </a:ext>
            </a:extLst>
          </p:cNvPr>
          <p:cNvSpPr/>
          <p:nvPr/>
        </p:nvSpPr>
        <p:spPr>
          <a:xfrm>
            <a:off x="10230955" y="2747960"/>
            <a:ext cx="1438530" cy="870293"/>
          </a:xfrm>
          <a:prstGeom prst="parallelogram">
            <a:avLst>
              <a:gd name="adj" fmla="val 96255"/>
            </a:avLst>
          </a:prstGeom>
          <a:solidFill>
            <a:srgbClr val="CEC8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860">
            <a:extLst>
              <a:ext uri="{FF2B5EF4-FFF2-40B4-BE49-F238E27FC236}">
                <a16:creationId xmlns:a16="http://schemas.microsoft.com/office/drawing/2014/main" id="{5B03DAA2-E158-E749-9FED-774D47305D25}"/>
              </a:ext>
            </a:extLst>
          </p:cNvPr>
          <p:cNvSpPr>
            <a:spLocks/>
          </p:cNvSpPr>
          <p:nvPr/>
        </p:nvSpPr>
        <p:spPr bwMode="auto">
          <a:xfrm>
            <a:off x="8928413" y="3561164"/>
            <a:ext cx="1283768" cy="309433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155" name="Parallelogram 154">
            <a:extLst>
              <a:ext uri="{FF2B5EF4-FFF2-40B4-BE49-F238E27FC236}">
                <a16:creationId xmlns:a16="http://schemas.microsoft.com/office/drawing/2014/main" id="{6D134D85-2EEA-A645-A9A3-DF6ABBAD050E}"/>
              </a:ext>
            </a:extLst>
          </p:cNvPr>
          <p:cNvSpPr/>
          <p:nvPr/>
        </p:nvSpPr>
        <p:spPr>
          <a:xfrm>
            <a:off x="8356075" y="2702495"/>
            <a:ext cx="1438530" cy="870293"/>
          </a:xfrm>
          <a:prstGeom prst="parallelogram">
            <a:avLst>
              <a:gd name="adj" fmla="val 96255"/>
            </a:avLst>
          </a:prstGeom>
          <a:solidFill>
            <a:srgbClr val="CEC8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891">
            <a:extLst>
              <a:ext uri="{FF2B5EF4-FFF2-40B4-BE49-F238E27FC236}">
                <a16:creationId xmlns:a16="http://schemas.microsoft.com/office/drawing/2014/main" id="{5F85BD0B-7A37-1D4C-9256-4ADE31B19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806" y="3371742"/>
            <a:ext cx="65" cy="261610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7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157" name="Freeform 860">
            <a:extLst>
              <a:ext uri="{FF2B5EF4-FFF2-40B4-BE49-F238E27FC236}">
                <a16:creationId xmlns:a16="http://schemas.microsoft.com/office/drawing/2014/main" id="{F6C5F422-4877-D844-A9FC-51BA3851D2D3}"/>
              </a:ext>
            </a:extLst>
          </p:cNvPr>
          <p:cNvSpPr>
            <a:spLocks/>
          </p:cNvSpPr>
          <p:nvPr/>
        </p:nvSpPr>
        <p:spPr bwMode="auto">
          <a:xfrm>
            <a:off x="10685716" y="2763454"/>
            <a:ext cx="515721" cy="282492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158" name="Parallelogram 157">
            <a:extLst>
              <a:ext uri="{FF2B5EF4-FFF2-40B4-BE49-F238E27FC236}">
                <a16:creationId xmlns:a16="http://schemas.microsoft.com/office/drawing/2014/main" id="{D1079B7C-F374-C54A-B9F7-BB7B5076DC67}"/>
              </a:ext>
            </a:extLst>
          </p:cNvPr>
          <p:cNvSpPr/>
          <p:nvPr/>
        </p:nvSpPr>
        <p:spPr>
          <a:xfrm>
            <a:off x="7586039" y="3496032"/>
            <a:ext cx="1847859" cy="540484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d1   </a:t>
            </a:r>
          </a:p>
        </p:txBody>
      </p:sp>
      <p:sp>
        <p:nvSpPr>
          <p:cNvPr id="159" name="Parallelogram 158">
            <a:extLst>
              <a:ext uri="{FF2B5EF4-FFF2-40B4-BE49-F238E27FC236}">
                <a16:creationId xmlns:a16="http://schemas.microsoft.com/office/drawing/2014/main" id="{7F46E271-13F0-1A4B-B26B-96546875A51D}"/>
              </a:ext>
            </a:extLst>
          </p:cNvPr>
          <p:cNvSpPr/>
          <p:nvPr/>
        </p:nvSpPr>
        <p:spPr>
          <a:xfrm>
            <a:off x="9700965" y="3496944"/>
            <a:ext cx="1847859" cy="540484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d2   </a:t>
            </a:r>
          </a:p>
        </p:txBody>
      </p:sp>
      <p:sp>
        <p:nvSpPr>
          <p:cNvPr id="161" name="Parallelogram 160">
            <a:extLst>
              <a:ext uri="{FF2B5EF4-FFF2-40B4-BE49-F238E27FC236}">
                <a16:creationId xmlns:a16="http://schemas.microsoft.com/office/drawing/2014/main" id="{4277B8CC-05BD-834F-9B1E-42C97238CA3E}"/>
              </a:ext>
            </a:extLst>
          </p:cNvPr>
          <p:cNvSpPr/>
          <p:nvPr/>
        </p:nvSpPr>
        <p:spPr>
          <a:xfrm>
            <a:off x="8433146" y="2589532"/>
            <a:ext cx="1847859" cy="540484"/>
          </a:xfrm>
          <a:prstGeom prst="parallelogram">
            <a:avLst>
              <a:gd name="adj" fmla="val 96255"/>
            </a:avLst>
          </a:prstGeom>
          <a:solidFill>
            <a:srgbClr val="DCC3A9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</a:rPr>
              <a:t>d3   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1961639-54E1-E24C-ACFD-1593662E6456}"/>
              </a:ext>
            </a:extLst>
          </p:cNvPr>
          <p:cNvGrpSpPr>
            <a:grpSpLocks noChangeAspect="1"/>
          </p:cNvGrpSpPr>
          <p:nvPr/>
        </p:nvGrpSpPr>
        <p:grpSpPr>
          <a:xfrm>
            <a:off x="7990226" y="2702741"/>
            <a:ext cx="1174071" cy="1116643"/>
            <a:chOff x="2015901" y="2747479"/>
            <a:chExt cx="1677244" cy="1595204"/>
          </a:xfrm>
        </p:grpSpPr>
        <p:sp>
          <p:nvSpPr>
            <p:cNvPr id="163" name="Oval 859">
              <a:extLst>
                <a:ext uri="{FF2B5EF4-FFF2-40B4-BE49-F238E27FC236}">
                  <a16:creationId xmlns:a16="http://schemas.microsoft.com/office/drawing/2014/main" id="{63FF6680-A553-4C49-8D8D-2D8552A2F3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17327" y="4034790"/>
              <a:ext cx="137823" cy="1512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4" name="Oval 861">
              <a:extLst>
                <a:ext uri="{FF2B5EF4-FFF2-40B4-BE49-F238E27FC236}">
                  <a16:creationId xmlns:a16="http://schemas.microsoft.com/office/drawing/2014/main" id="{75A3CCFB-834A-614C-8C0A-6426B1F542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3031" y="4188737"/>
              <a:ext cx="142659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5" name="Oval 862">
              <a:extLst>
                <a:ext uri="{FF2B5EF4-FFF2-40B4-BE49-F238E27FC236}">
                  <a16:creationId xmlns:a16="http://schemas.microsoft.com/office/drawing/2014/main" id="{B2AD3C44-D990-624C-982D-60B373A8BE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8536" y="4188737"/>
              <a:ext cx="137823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6" name="Oval 863">
              <a:extLst>
                <a:ext uri="{FF2B5EF4-FFF2-40B4-BE49-F238E27FC236}">
                  <a16:creationId xmlns:a16="http://schemas.microsoft.com/office/drawing/2014/main" id="{47C5F7E7-08A6-AA4A-91D5-D121820ABE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193788" y="4186036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7" name="Oval 863">
              <a:extLst>
                <a:ext uri="{FF2B5EF4-FFF2-40B4-BE49-F238E27FC236}">
                  <a16:creationId xmlns:a16="http://schemas.microsoft.com/office/drawing/2014/main" id="{3134FE90-7F63-5A41-AB37-DD77859251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27511" y="4187917"/>
              <a:ext cx="140241" cy="153946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8" name="Freeform 866">
              <a:extLst>
                <a:ext uri="{FF2B5EF4-FFF2-40B4-BE49-F238E27FC236}">
                  <a16:creationId xmlns:a16="http://schemas.microsoft.com/office/drawing/2014/main" id="{46579933-7D0E-4840-81A7-0EE2091257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15901" y="3991061"/>
              <a:ext cx="1114187" cy="194966"/>
            </a:xfrm>
            <a:custGeom>
              <a:avLst/>
              <a:gdLst>
                <a:gd name="T0" fmla="*/ 0 w 288"/>
                <a:gd name="T1" fmla="*/ 449 h 48"/>
                <a:gd name="T2" fmla="*/ 2608 w 288"/>
                <a:gd name="T3" fmla="*/ 449 h 48"/>
                <a:gd name="T4" fmla="*/ 3133 w 288"/>
                <a:gd name="T5" fmla="*/ 0 h 48"/>
                <a:gd name="T6" fmla="*/ 524 w 288"/>
                <a:gd name="T7" fmla="*/ 0 h 48"/>
                <a:gd name="T8" fmla="*/ 0 w 288"/>
                <a:gd name="T9" fmla="*/ 449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48"/>
                <a:gd name="T17" fmla="*/ 288 w 28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48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48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9" name="Oval 878">
              <a:extLst>
                <a:ext uri="{FF2B5EF4-FFF2-40B4-BE49-F238E27FC236}">
                  <a16:creationId xmlns:a16="http://schemas.microsoft.com/office/drawing/2014/main" id="{E13AF697-81E5-5E42-8A3D-05783BDE3D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9800000">
              <a:off x="2458640" y="2825528"/>
              <a:ext cx="69069" cy="3900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0" name="Line 882">
              <a:extLst>
                <a:ext uri="{FF2B5EF4-FFF2-40B4-BE49-F238E27FC236}">
                  <a16:creationId xmlns:a16="http://schemas.microsoft.com/office/drawing/2014/main" id="{0B411760-281E-AB4D-819A-4A1E4A9B9A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7993" y="2750586"/>
              <a:ext cx="147328" cy="577282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1" name="Rectangle 880">
              <a:extLst>
                <a:ext uri="{FF2B5EF4-FFF2-40B4-BE49-F238E27FC236}">
                  <a16:creationId xmlns:a16="http://schemas.microsoft.com/office/drawing/2014/main" id="{198EDD8B-DA29-A944-B0A0-CBE8E52AB1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0">
              <a:off x="2672201" y="2787414"/>
              <a:ext cx="66541" cy="857951"/>
            </a:xfrm>
            <a:prstGeom prst="rect">
              <a:avLst/>
            </a:prstGeom>
            <a:solidFill>
              <a:srgbClr val="93D2F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2" name="Line 881">
              <a:extLst>
                <a:ext uri="{FF2B5EF4-FFF2-40B4-BE49-F238E27FC236}">
                  <a16:creationId xmlns:a16="http://schemas.microsoft.com/office/drawing/2014/main" id="{EBDEA414-288C-BB43-AAA4-2CA3E2D08A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76659" y="2804049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3" name="Line 882">
              <a:extLst>
                <a:ext uri="{FF2B5EF4-FFF2-40B4-BE49-F238E27FC236}">
                  <a16:creationId xmlns:a16="http://schemas.microsoft.com/office/drawing/2014/main" id="{B0F703CD-BA05-114D-8C1C-FD4618FB1E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V="1">
              <a:off x="2738029" y="2768617"/>
              <a:ext cx="0" cy="857951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4" name="Line 882">
              <a:extLst>
                <a:ext uri="{FF2B5EF4-FFF2-40B4-BE49-F238E27FC236}">
                  <a16:creationId xmlns:a16="http://schemas.microsoft.com/office/drawing/2014/main" id="{8B53F4B7-E4E2-3B41-9E60-248B532363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800000" flipH="1" flipV="1">
              <a:off x="2650720" y="2747479"/>
              <a:ext cx="166195" cy="553247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5" name="Line 884">
              <a:extLst>
                <a:ext uri="{FF2B5EF4-FFF2-40B4-BE49-F238E27FC236}">
                  <a16:creationId xmlns:a16="http://schemas.microsoft.com/office/drawing/2014/main" id="{DE4E73ED-5AFA-7544-A2E4-6695E364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464718" y="2850001"/>
              <a:ext cx="0" cy="103603"/>
            </a:xfrm>
            <a:prstGeom prst="lin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 type="none" w="sm" len="sm"/>
              <a:tailEnd type="none" w="med" len="sm"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6" name="Oval 885">
              <a:extLst>
                <a:ext uri="{FF2B5EF4-FFF2-40B4-BE49-F238E27FC236}">
                  <a16:creationId xmlns:a16="http://schemas.microsoft.com/office/drawing/2014/main" id="{527ECB59-810B-264B-8029-6C53BB9E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15" y="2958866"/>
              <a:ext cx="31996" cy="70709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3D51EC26-6F60-4B46-AD86-D49CBA89FD25}"/>
                </a:ext>
              </a:extLst>
            </p:cNvPr>
            <p:cNvGrpSpPr/>
            <p:nvPr/>
          </p:nvGrpSpPr>
          <p:grpSpPr>
            <a:xfrm>
              <a:off x="2874612" y="3158422"/>
              <a:ext cx="114261" cy="962935"/>
              <a:chOff x="5166044" y="2085068"/>
              <a:chExt cx="114261" cy="962935"/>
            </a:xfrm>
          </p:grpSpPr>
          <p:sp>
            <p:nvSpPr>
              <p:cNvPr id="182" name="Oval 878">
                <a:extLst>
                  <a:ext uri="{FF2B5EF4-FFF2-40B4-BE49-F238E27FC236}">
                    <a16:creationId xmlns:a16="http://schemas.microsoft.com/office/drawing/2014/main" id="{A74B7C5E-F003-7740-9B58-DD64DB593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044" y="2998083"/>
                <a:ext cx="110510" cy="499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A0518F12-B360-A94A-B665-2FD2BD4B6219}"/>
                  </a:ext>
                </a:extLst>
              </p:cNvPr>
              <p:cNvGrpSpPr/>
              <p:nvPr/>
            </p:nvGrpSpPr>
            <p:grpSpPr>
              <a:xfrm>
                <a:off x="5166154" y="2106857"/>
                <a:ext cx="114151" cy="914400"/>
                <a:chOff x="5166154" y="2106857"/>
                <a:chExt cx="114151" cy="1132631"/>
              </a:xfrm>
            </p:grpSpPr>
            <p:sp>
              <p:nvSpPr>
                <p:cNvPr id="185" name="Rectangle 880">
                  <a:extLst>
                    <a:ext uri="{FF2B5EF4-FFF2-40B4-BE49-F238E27FC236}">
                      <a16:creationId xmlns:a16="http://schemas.microsoft.com/office/drawing/2014/main" id="{B252A6D9-4F06-F542-9970-64821496A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155" y="2106857"/>
                  <a:ext cx="109828" cy="1132631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6" name="Line 881">
                  <a:extLst>
                    <a:ext uri="{FF2B5EF4-FFF2-40B4-BE49-F238E27FC236}">
                      <a16:creationId xmlns:a16="http://schemas.microsoft.com/office/drawing/2014/main" id="{C6C78115-3940-4443-9672-F4D980AB0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166154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7" name="Line 882">
                  <a:extLst>
                    <a:ext uri="{FF2B5EF4-FFF2-40B4-BE49-F238E27FC236}">
                      <a16:creationId xmlns:a16="http://schemas.microsoft.com/office/drawing/2014/main" id="{48E35D41-53FF-3D48-920A-09C7C3037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0305" y="2106857"/>
                  <a:ext cx="0" cy="1132631"/>
                </a:xfrm>
                <a:prstGeom prst="lin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84" name="Oval 878">
                <a:extLst>
                  <a:ext uri="{FF2B5EF4-FFF2-40B4-BE49-F238E27FC236}">
                    <a16:creationId xmlns:a16="http://schemas.microsoft.com/office/drawing/2014/main" id="{7C65DF1E-6C46-4447-B9DE-4C89D00DF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662" y="2085068"/>
                <a:ext cx="110510" cy="45720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63EA26A5-5824-F746-9199-0445B5D3D4BD}"/>
                </a:ext>
              </a:extLst>
            </p:cNvPr>
            <p:cNvGrpSpPr/>
            <p:nvPr/>
          </p:nvGrpSpPr>
          <p:grpSpPr>
            <a:xfrm>
              <a:off x="2949280" y="3646999"/>
              <a:ext cx="743865" cy="539042"/>
              <a:chOff x="5686720" y="1648860"/>
              <a:chExt cx="743865" cy="539042"/>
            </a:xfrm>
          </p:grpSpPr>
          <p:sp>
            <p:nvSpPr>
              <p:cNvPr id="179" name="Freeform 860">
                <a:extLst>
                  <a:ext uri="{FF2B5EF4-FFF2-40B4-BE49-F238E27FC236}">
                    <a16:creationId xmlns:a16="http://schemas.microsoft.com/office/drawing/2014/main" id="{51B6BB8D-6AE8-BE4E-A60C-7D3975058F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86720" y="1648860"/>
                <a:ext cx="743865" cy="18071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0" name="Rectangle 864">
                <a:extLst>
                  <a:ext uri="{FF2B5EF4-FFF2-40B4-BE49-F238E27FC236}">
                    <a16:creationId xmlns:a16="http://schemas.microsoft.com/office/drawing/2014/main" id="{4912C153-7A48-2B44-9B15-538C19206E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86720" y="1829582"/>
                <a:ext cx="557094" cy="358320"/>
              </a:xfrm>
              <a:prstGeom prst="rect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181" name="Freeform 865">
                <a:extLst>
                  <a:ext uri="{FF2B5EF4-FFF2-40B4-BE49-F238E27FC236}">
                    <a16:creationId xmlns:a16="http://schemas.microsoft.com/office/drawing/2014/main" id="{08CF5CE1-5A64-764E-A6F5-EE789EF0CC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43814" y="1648860"/>
                <a:ext cx="186771" cy="539037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389B9F2-8C2C-704B-A849-CFF05335810A}"/>
              </a:ext>
            </a:extLst>
          </p:cNvPr>
          <p:cNvGrpSpPr/>
          <p:nvPr/>
        </p:nvGrpSpPr>
        <p:grpSpPr>
          <a:xfrm>
            <a:off x="7665155" y="4924631"/>
            <a:ext cx="4229934" cy="1637516"/>
            <a:chOff x="7155699" y="4702562"/>
            <a:chExt cx="4229934" cy="1637516"/>
          </a:xfrm>
        </p:grpSpPr>
        <p:sp>
          <p:nvSpPr>
            <p:cNvPr id="225" name="Text Box 50">
              <a:extLst>
                <a:ext uri="{FF2B5EF4-FFF2-40B4-BE49-F238E27FC236}">
                  <a16:creationId xmlns:a16="http://schemas.microsoft.com/office/drawing/2014/main" id="{38CF397A-7600-1B41-9387-53689F489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9627" y="4702562"/>
              <a:ext cx="9210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  <a:p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  </a:t>
              </a:r>
              <a:r>
                <a:rPr lang="en-US" b="1" baseline="30000" dirty="0">
                  <a:latin typeface="Times New Roman" panose="02020603050405020304" pitchFamily="18" charset="0"/>
                  <a:ea typeface="Calibri"/>
                  <a:cs typeface="Calibri"/>
                </a:rPr>
                <a:t>. . .</a:t>
              </a:r>
              <a:endParaRPr lang="en-US" sz="1800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226" name="Text Box 15">
              <a:extLst>
                <a:ext uri="{FF2B5EF4-FFF2-40B4-BE49-F238E27FC236}">
                  <a16:creationId xmlns:a16="http://schemas.microsoft.com/office/drawing/2014/main" id="{C5B14FAA-55EB-9742-A8E4-7525C342C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5699" y="5282377"/>
              <a:ext cx="1579215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227" name="Text Box 18">
              <a:extLst>
                <a:ext uri="{FF2B5EF4-FFF2-40B4-BE49-F238E27FC236}">
                  <a16:creationId xmlns:a16="http://schemas.microsoft.com/office/drawing/2014/main" id="{87A2AF72-4ECC-2048-8E76-14CA4AC6D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6418" y="5283120"/>
              <a:ext cx="1579215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E0B9D9F1-7EFE-0C4D-949F-58ABE21AE3F9}"/>
                </a:ext>
              </a:extLst>
            </p:cNvPr>
            <p:cNvSpPr/>
            <p:nvPr/>
          </p:nvSpPr>
          <p:spPr>
            <a:xfrm>
              <a:off x="7955730" y="5693747"/>
              <a:ext cx="921086" cy="646331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br>
                <a:rPr lang="en-US" dirty="0">
                  <a:latin typeface="Times New Roman" panose="02020603050405020304" pitchFamily="18" charset="0"/>
                  <a:ea typeface="Calibri"/>
                  <a:cs typeface="Calibri"/>
                </a:rPr>
              </a:br>
              <a:r>
                <a:rPr lang="en-US" dirty="0">
                  <a:latin typeface="Times New Roman" panose="02020603050405020304" pitchFamily="18" charset="0"/>
                  <a:ea typeface="Calibri"/>
                  <a:cs typeface="Calibri"/>
                </a:rPr>
                <a:t>  …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229" name="AutoShape 48">
              <a:extLst>
                <a:ext uri="{FF2B5EF4-FFF2-40B4-BE49-F238E27FC236}">
                  <a16:creationId xmlns:a16="http://schemas.microsoft.com/office/drawing/2014/main" id="{452089AB-C404-9E47-BFC0-B5F51CAB40EE}"/>
                </a:ext>
              </a:extLst>
            </p:cNvPr>
            <p:cNvCxnSpPr>
              <a:cxnSpLocks noChangeShapeType="1"/>
              <a:stCxn id="226" idx="3"/>
              <a:endCxn id="227" idx="1"/>
            </p:cNvCxnSpPr>
            <p:nvPr/>
          </p:nvCxnSpPr>
          <p:spPr bwMode="auto">
            <a:xfrm>
              <a:off x="8734914" y="5467043"/>
              <a:ext cx="1071504" cy="743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0" name="AutoShape 53">
              <a:extLst>
                <a:ext uri="{FF2B5EF4-FFF2-40B4-BE49-F238E27FC236}">
                  <a16:creationId xmlns:a16="http://schemas.microsoft.com/office/drawing/2014/main" id="{124868BD-26F4-604A-95C0-94741B3B8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931246" y="4895096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D257602F-AD73-4845-9142-6EFE68BC73F5}"/>
              </a:ext>
            </a:extLst>
          </p:cNvPr>
          <p:cNvSpPr/>
          <p:nvPr/>
        </p:nvSpPr>
        <p:spPr>
          <a:xfrm>
            <a:off x="6105833" y="5002788"/>
            <a:ext cx="112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charset="0"/>
              </a:rPr>
              <a:t>substitute </a:t>
            </a:r>
            <a:br>
              <a:rPr lang="en-US" dirty="0">
                <a:latin typeface="Times New Roman" charset="0"/>
              </a:rPr>
            </a:br>
            <a:r>
              <a:rPr lang="en-US" i="1" dirty="0">
                <a:latin typeface="Times New Roman" charset="0"/>
              </a:rPr>
              <a:t>r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←</a:t>
            </a:r>
            <a:r>
              <a:rPr lang="en-US" baseline="-25000" dirty="0">
                <a:latin typeface="Times New Roman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r1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C2796D-4257-2649-A457-B8050A69A640}"/>
              </a:ext>
            </a:extLst>
          </p:cNvPr>
          <p:cNvGrpSpPr/>
          <p:nvPr/>
        </p:nvGrpSpPr>
        <p:grpSpPr>
          <a:xfrm>
            <a:off x="199891" y="5373435"/>
            <a:ext cx="2130825" cy="1057701"/>
            <a:chOff x="435025" y="5504065"/>
            <a:chExt cx="2130825" cy="1057701"/>
          </a:xfrm>
        </p:grpSpPr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A6C6DDD-D30E-5045-87C0-882A95C167A6}"/>
                </a:ext>
              </a:extLst>
            </p:cNvPr>
            <p:cNvSpPr/>
            <p:nvPr/>
          </p:nvSpPr>
          <p:spPr>
            <a:xfrm>
              <a:off x="435025" y="5971952"/>
              <a:ext cx="1063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ea typeface="Calibri"/>
                  <a:cs typeface="Calibri"/>
                </a:rPr>
                <a:t>effects</a:t>
              </a:r>
              <a:r>
                <a:rPr lang="en-US" dirty="0">
                  <a:latin typeface="Times New Roman" charset="0"/>
                  <a:ea typeface="Calibri"/>
                  <a:cs typeface="Calibri"/>
                </a:rPr>
                <a:t> →</a:t>
              </a:r>
              <a:endParaRPr lang="en-US" sz="3600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236" name="Text Box 15">
              <a:extLst>
                <a:ext uri="{FF2B5EF4-FFF2-40B4-BE49-F238E27FC236}">
                  <a16:creationId xmlns:a16="http://schemas.microsoft.com/office/drawing/2014/main" id="{819D7AAE-6B2E-7D42-ABCB-8F644EBFF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733" y="5504065"/>
              <a:ext cx="1579215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4D4123FD-CBCA-6044-BC9A-5E4EC6DF151F}"/>
                </a:ext>
              </a:extLst>
            </p:cNvPr>
            <p:cNvSpPr/>
            <p:nvPr/>
          </p:nvSpPr>
          <p:spPr>
            <a:xfrm>
              <a:off x="1644764" y="5915435"/>
              <a:ext cx="921086" cy="646331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br>
                <a:rPr lang="en-US" dirty="0">
                  <a:latin typeface="Times New Roman" panose="02020603050405020304" pitchFamily="18" charset="0"/>
                  <a:ea typeface="Calibri"/>
                  <a:cs typeface="Calibri"/>
                </a:rPr>
              </a:br>
              <a:r>
                <a:rPr lang="en-US" dirty="0">
                  <a:latin typeface="Times New Roman" panose="02020603050405020304" pitchFamily="18" charset="0"/>
                  <a:ea typeface="Calibri"/>
                  <a:cs typeface="Calibri"/>
                </a:rPr>
                <a:t>  …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241" name="Left Brace 240">
              <a:extLst>
                <a:ext uri="{FF2B5EF4-FFF2-40B4-BE49-F238E27FC236}">
                  <a16:creationId xmlns:a16="http://schemas.microsoft.com/office/drawing/2014/main" id="{BA7AC7A2-1FD9-1543-BEAA-089105AEB8B5}"/>
                </a:ext>
              </a:extLst>
            </p:cNvPr>
            <p:cNvSpPr/>
            <p:nvPr/>
          </p:nvSpPr>
          <p:spPr>
            <a:xfrm>
              <a:off x="1482172" y="6020798"/>
              <a:ext cx="185426" cy="45984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33B837A-F124-C745-9B88-482809C9594D}"/>
              </a:ext>
            </a:extLst>
          </p:cNvPr>
          <p:cNvGrpSpPr/>
          <p:nvPr/>
        </p:nvGrpSpPr>
        <p:grpSpPr>
          <a:xfrm>
            <a:off x="2903708" y="5276949"/>
            <a:ext cx="2794957" cy="949890"/>
            <a:chOff x="3308661" y="4924250"/>
            <a:chExt cx="2794957" cy="949890"/>
          </a:xfrm>
        </p:grpSpPr>
        <p:sp>
          <p:nvSpPr>
            <p:cNvPr id="232" name="Text Box 50">
              <a:extLst>
                <a:ext uri="{FF2B5EF4-FFF2-40B4-BE49-F238E27FC236}">
                  <a16:creationId xmlns:a16="http://schemas.microsoft.com/office/drawing/2014/main" id="{B4CEE0F5-B2A4-A24E-B00F-9A5453284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758" y="5021378"/>
              <a:ext cx="16418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Times New Roman" charset="0"/>
                  <a:ea typeface="Calibri"/>
                  <a:cs typeface="Calibri"/>
                </a:rPr>
                <a:t>← </a:t>
              </a:r>
              <a:r>
                <a:rPr lang="en-US" sz="1800" i="1" dirty="0">
                  <a:latin typeface="Times New Roman" charset="0"/>
                  <a:ea typeface="Calibri"/>
                  <a:cs typeface="Calibri"/>
                </a:rPr>
                <a:t>preconditions</a:t>
              </a:r>
            </a:p>
          </p:txBody>
        </p:sp>
        <p:sp>
          <p:nvSpPr>
            <p:cNvPr id="235" name="Text Box 50">
              <a:extLst>
                <a:ext uri="{FF2B5EF4-FFF2-40B4-BE49-F238E27FC236}">
                  <a16:creationId xmlns:a16="http://schemas.microsoft.com/office/drawing/2014/main" id="{71573CA9-4162-0649-809A-69B295A69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8661" y="4924250"/>
              <a:ext cx="8136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Calibri"/>
                  <a:ea typeface="Calibri"/>
                  <a:cs typeface="Calibri"/>
                </a:rPr>
                <a:t>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  <a:p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  </a:t>
              </a:r>
              <a:r>
                <a:rPr lang="en-US" b="1" baseline="30000" dirty="0">
                  <a:latin typeface="Times New Roman" panose="02020603050405020304" pitchFamily="18" charset="0"/>
                  <a:ea typeface="Calibri"/>
                  <a:cs typeface="Calibri"/>
                </a:rPr>
                <a:t>. . .</a:t>
              </a:r>
              <a:endParaRPr lang="en-US" sz="1800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237" name="Text Box 18">
              <a:extLst>
                <a:ext uri="{FF2B5EF4-FFF2-40B4-BE49-F238E27FC236}">
                  <a16:creationId xmlns:a16="http://schemas.microsoft.com/office/drawing/2014/main" id="{B507C424-72B6-D446-B395-8948E1817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452" y="5504808"/>
              <a:ext cx="1471813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242" name="Left Brace 241">
              <a:extLst>
                <a:ext uri="{FF2B5EF4-FFF2-40B4-BE49-F238E27FC236}">
                  <a16:creationId xmlns:a16="http://schemas.microsoft.com/office/drawing/2014/main" id="{86B117D7-73EB-8344-B44D-00DD7F195C2A}"/>
                </a:ext>
              </a:extLst>
            </p:cNvPr>
            <p:cNvSpPr/>
            <p:nvPr/>
          </p:nvSpPr>
          <p:spPr>
            <a:xfrm flipH="1">
              <a:off x="4215162" y="4986938"/>
              <a:ext cx="185426" cy="45984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0873CD28-39C5-1949-7800-1285F59D9DF4}"/>
              </a:ext>
            </a:extLst>
          </p:cNvPr>
          <p:cNvSpPr txBox="1">
            <a:spLocks/>
          </p:cNvSpPr>
          <p:nvPr/>
        </p:nvSpPr>
        <p:spPr bwMode="auto">
          <a:xfrm>
            <a:off x="6818812" y="161146"/>
            <a:ext cx="5285613" cy="1825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     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br>
              <a:rPr lang="en-US" sz="1800" baseline="-25000" dirty="0">
                <a:latin typeface="Calibri" panose="020F0502020204030204" pitchFamily="34" charset="0"/>
                <a:ea typeface="Times New Roman"/>
              </a:rPr>
            </a:br>
            <a:endParaRPr lang="en-US" sz="1800" baseline="-25000" dirty="0">
              <a:latin typeface="Calibri" panose="020F0502020204030204" pitchFamily="34" charset="0"/>
              <a:ea typeface="Times New Roman"/>
            </a:endParaRPr>
          </a:p>
          <a:p>
            <a:pPr marL="404813" lvl="1" indent="-3175">
              <a:buNone/>
              <a:tabLst>
                <a:tab pos="566738" algn="l"/>
              </a:tabLst>
            </a:pP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Robots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d, </a:t>
            </a:r>
            <a:r>
              <a:rPr lang="en-US" sz="1800" i="1" dirty="0">
                <a:ea typeface="Times New Roman"/>
                <a:cs typeface="Times New Roman"/>
              </a:rPr>
              <a:t>d′</a:t>
            </a:r>
            <a:r>
              <a:rPr lang="en-US" sz="1800" dirty="0">
                <a:ea typeface="Times New Roman"/>
                <a:cs typeface="Times New Roman"/>
              </a:rPr>
              <a:t> ∈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Docks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662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10">
            <a:extLst>
              <a:ext uri="{FF2B5EF4-FFF2-40B4-BE49-F238E27FC236}">
                <a16:creationId xmlns:a16="http://schemas.microsoft.com/office/drawing/2014/main" id="{529C77C2-B5C4-6941-8C3E-59E3756B0B73}"/>
              </a:ext>
            </a:extLst>
          </p:cNvPr>
          <p:cNvSpPr txBox="1">
            <a:spLocks/>
          </p:cNvSpPr>
          <p:nvPr/>
        </p:nvSpPr>
        <p:spPr bwMode="auto">
          <a:xfrm>
            <a:off x="7014754" y="3439889"/>
            <a:ext cx="5177246" cy="159366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no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dirty="0">
                <a:latin typeface="Times New Roman"/>
                <a:ea typeface="Times New Roman"/>
                <a:cs typeface="Times New Roman"/>
              </a:rPr>
              <a:t>C: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14FE3B-C92D-8243-97A0-3D18F69DC83C}"/>
              </a:ext>
            </a:extLst>
          </p:cNvPr>
          <p:cNvGrpSpPr/>
          <p:nvPr/>
        </p:nvGrpSpPr>
        <p:grpSpPr>
          <a:xfrm>
            <a:off x="7610433" y="3600264"/>
            <a:ext cx="4469401" cy="1452203"/>
            <a:chOff x="7549472" y="2259148"/>
            <a:chExt cx="4469401" cy="1452203"/>
          </a:xfrm>
        </p:grpSpPr>
        <p:sp>
          <p:nvSpPr>
            <p:cNvPr id="94" name="Text Box 18">
              <a:extLst>
                <a:ext uri="{FF2B5EF4-FFF2-40B4-BE49-F238E27FC236}">
                  <a16:creationId xmlns:a16="http://schemas.microsoft.com/office/drawing/2014/main" id="{CC73C722-D5BA-E148-969A-1CEF2FC0C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472" y="2259148"/>
              <a:ext cx="170905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c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102" name="Text Box 50">
              <a:extLst>
                <a:ext uri="{FF2B5EF4-FFF2-40B4-BE49-F238E27FC236}">
                  <a16:creationId xmlns:a16="http://schemas.microsoft.com/office/drawing/2014/main" id="{6A1A13B4-A4F1-ED44-ADF6-B020DACB3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5623" y="2350834"/>
              <a:ext cx="921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103" name="Text Box 15">
              <a:extLst>
                <a:ext uri="{FF2B5EF4-FFF2-40B4-BE49-F238E27FC236}">
                  <a16:creationId xmlns:a16="http://schemas.microsoft.com/office/drawing/2014/main" id="{B0838E17-1D76-764C-9BA9-5E918E95B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695" y="2930649"/>
              <a:ext cx="180523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104" name="Text Box 18">
              <a:extLst>
                <a:ext uri="{FF2B5EF4-FFF2-40B4-BE49-F238E27FC236}">
                  <a16:creationId xmlns:a16="http://schemas.microsoft.com/office/drawing/2014/main" id="{1B0BCA11-3FB3-EB45-B6E5-EDEF63813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2414" y="2931392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b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71DC226-F72A-BD45-827F-E4A8810D8477}"/>
                </a:ext>
              </a:extLst>
            </p:cNvPr>
            <p:cNvSpPr/>
            <p:nvPr/>
          </p:nvSpPr>
          <p:spPr>
            <a:xfrm>
              <a:off x="8351726" y="3342019"/>
              <a:ext cx="921086" cy="369332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106" name="AutoShape 48">
              <a:extLst>
                <a:ext uri="{FF2B5EF4-FFF2-40B4-BE49-F238E27FC236}">
                  <a16:creationId xmlns:a16="http://schemas.microsoft.com/office/drawing/2014/main" id="{5DF71EED-2135-8C41-B4BE-7ED4EE7B33EF}"/>
                </a:ext>
              </a:extLst>
            </p:cNvPr>
            <p:cNvCxnSpPr>
              <a:cxnSpLocks noChangeShapeType="1"/>
              <a:stCxn id="103" idx="3"/>
              <a:endCxn id="104" idx="1"/>
            </p:cNvCxnSpPr>
            <p:nvPr/>
          </p:nvCxnSpPr>
          <p:spPr bwMode="auto">
            <a:xfrm>
              <a:off x="9356933" y="3115315"/>
              <a:ext cx="845481" cy="74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" name="AutoShape 53">
              <a:extLst>
                <a:ext uri="{FF2B5EF4-FFF2-40B4-BE49-F238E27FC236}">
                  <a16:creationId xmlns:a16="http://schemas.microsoft.com/office/drawing/2014/main" id="{1CEB4F55-6030-B643-969E-F15C5CCC81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327242" y="2543368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48">
              <a:extLst>
                <a:ext uri="{FF2B5EF4-FFF2-40B4-BE49-F238E27FC236}">
                  <a16:creationId xmlns:a16="http://schemas.microsoft.com/office/drawing/2014/main" id="{893D58CF-BEBF-5942-AC43-52B5600F04AA}"/>
                </a:ext>
              </a:extLst>
            </p:cNvPr>
            <p:cNvCxnSpPr>
              <a:cxnSpLocks noChangeShapeType="1"/>
              <a:stCxn id="94" idx="3"/>
              <a:endCxn id="103" idx="1"/>
            </p:cNvCxnSpPr>
            <p:nvPr/>
          </p:nvCxnSpPr>
          <p:spPr bwMode="auto">
            <a:xfrm flipH="1">
              <a:off x="7551695" y="2443814"/>
              <a:ext cx="1706835" cy="671501"/>
            </a:xfrm>
            <a:prstGeom prst="curvedConnector5">
              <a:avLst>
                <a:gd name="adj1" fmla="val -13393"/>
                <a:gd name="adj2" fmla="val 50000"/>
                <a:gd name="adj3" fmla="val 11339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10" name="Content Placeholder 10">
            <a:extLst>
              <a:ext uri="{FF2B5EF4-FFF2-40B4-BE49-F238E27FC236}">
                <a16:creationId xmlns:a16="http://schemas.microsoft.com/office/drawing/2014/main" id="{EBDD7817-ABD4-1C4B-A9A9-2360A2C80CFF}"/>
              </a:ext>
            </a:extLst>
          </p:cNvPr>
          <p:cNvSpPr txBox="1">
            <a:spLocks/>
          </p:cNvSpPr>
          <p:nvPr/>
        </p:nvSpPr>
        <p:spPr bwMode="auto">
          <a:xfrm>
            <a:off x="7014754" y="1776547"/>
            <a:ext cx="5177246" cy="151093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no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dirty="0">
                <a:latin typeface="Times New Roman"/>
                <a:ea typeface="Times New Roman"/>
                <a:cs typeface="Times New Roman"/>
              </a:rPr>
              <a:t>B: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2" name="Content Placeholder 10">
            <a:extLst>
              <a:ext uri="{FF2B5EF4-FFF2-40B4-BE49-F238E27FC236}">
                <a16:creationId xmlns:a16="http://schemas.microsoft.com/office/drawing/2014/main" id="{A524AA6F-77DD-4B40-A312-26738ED239D2}"/>
              </a:ext>
            </a:extLst>
          </p:cNvPr>
          <p:cNvSpPr txBox="1">
            <a:spLocks/>
          </p:cNvSpPr>
          <p:nvPr/>
        </p:nvSpPr>
        <p:spPr bwMode="auto">
          <a:xfrm>
            <a:off x="7014754" y="5225143"/>
            <a:ext cx="5177246" cy="147610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no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dirty="0">
                <a:latin typeface="Times New Roman"/>
                <a:ea typeface="Times New Roman"/>
                <a:cs typeface="Times New Roman"/>
              </a:rPr>
              <a:t>D: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1ABE561E-9071-F744-B190-6DA12DD4A445}"/>
              </a:ext>
            </a:extLst>
          </p:cNvPr>
          <p:cNvSpPr txBox="1">
            <a:spLocks/>
          </p:cNvSpPr>
          <p:nvPr/>
        </p:nvSpPr>
        <p:spPr bwMode="auto">
          <a:xfrm>
            <a:off x="7014754" y="78376"/>
            <a:ext cx="5177246" cy="152835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no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buNone/>
              <a:tabLst>
                <a:tab pos="566738" algn="l"/>
              </a:tabLst>
            </a:pP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r>
              <a:rPr lang="en-US" sz="1800" dirty="0">
                <a:latin typeface="Times New Roman"/>
                <a:ea typeface="Times New Roman"/>
                <a:cs typeface="Times New Roman"/>
              </a:rPr>
              <a:t>A:</a:t>
            </a: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br>
              <a:rPr lang="en-US" sz="1800" dirty="0">
                <a:latin typeface="Times New Roman"/>
                <a:ea typeface="Times New Roman"/>
                <a:cs typeface="Times New Roman"/>
              </a:rPr>
            </a:b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393" y="116341"/>
            <a:ext cx="5544846" cy="657539"/>
          </a:xfrm>
        </p:spPr>
        <p:txBody>
          <a:bodyPr/>
          <a:lstStyle/>
          <a:p>
            <a:pPr eaLnBrk="1" hangingPunct="1"/>
            <a:r>
              <a:rPr lang="en-US" dirty="0"/>
              <a:t>Flaws:  2. Threats</a:t>
            </a:r>
          </a:p>
        </p:txBody>
      </p:sp>
      <p:sp>
        <p:nvSpPr>
          <p:cNvPr id="14338" name="Rectangle 18"/>
          <p:cNvSpPr>
            <a:spLocks noGrp="1" noChangeArrowheads="1"/>
          </p:cNvSpPr>
          <p:nvPr>
            <p:ph idx="1"/>
          </p:nvPr>
        </p:nvSpPr>
        <p:spPr>
          <a:xfrm>
            <a:off x="219889" y="869183"/>
            <a:ext cx="6069135" cy="5639104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Let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be a causal link from an effect of action </a:t>
            </a:r>
            <a:r>
              <a:rPr lang="en-US" i="1" dirty="0">
                <a:latin typeface="Times New Roman" charset="0"/>
                <a:cs typeface="Calibri"/>
              </a:rPr>
              <a:t>a</a:t>
            </a:r>
            <a:r>
              <a:rPr lang="en-US" dirty="0">
                <a:latin typeface="Times New Roman" charset="0"/>
                <a:cs typeface="Calibri"/>
              </a:rPr>
              <a:t> </a:t>
            </a:r>
            <a:br>
              <a:rPr lang="en-US" dirty="0">
                <a:latin typeface="Times New Roman" charset="0"/>
                <a:cs typeface="Calibri"/>
              </a:rPr>
            </a:br>
            <a:r>
              <a:rPr lang="en-US" dirty="0">
                <a:latin typeface="Times New Roman" charset="0"/>
              </a:rPr>
              <a:t>to a precondition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of action </a:t>
            </a:r>
            <a:r>
              <a:rPr lang="en-US" i="1" dirty="0">
                <a:latin typeface="Times New Roman" charset="0"/>
              </a:rPr>
              <a:t>b</a:t>
            </a:r>
            <a:br>
              <a:rPr lang="en-US" i="1" baseline="-25000" dirty="0">
                <a:latin typeface="Times New Roman" charset="0"/>
              </a:rPr>
            </a:br>
            <a:endParaRPr lang="en-US" i="1" baseline="-25000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  <a:cs typeface="Calibri"/>
              </a:rPr>
              <a:t>Action</a:t>
            </a:r>
            <a:r>
              <a:rPr lang="en-US" i="1" dirty="0">
                <a:latin typeface="Times New Roman" charset="0"/>
                <a:cs typeface="Calibri"/>
              </a:rPr>
              <a:t> c</a:t>
            </a:r>
            <a:r>
              <a:rPr lang="en-US" dirty="0">
                <a:latin typeface="Times New Roman" charset="0"/>
                <a:cs typeface="Calibri"/>
              </a:rPr>
              <a:t> </a:t>
            </a:r>
            <a:r>
              <a:rPr lang="en-US" i="1" dirty="0">
                <a:latin typeface="Times New Roman" charset="0"/>
                <a:cs typeface="Calibri"/>
              </a:rPr>
              <a:t>threatens l</a:t>
            </a:r>
            <a:r>
              <a:rPr lang="en-US" dirty="0">
                <a:latin typeface="Times New Roman" charset="0"/>
                <a:cs typeface="Calibri"/>
              </a:rPr>
              <a:t> if </a:t>
            </a:r>
            <a:r>
              <a:rPr lang="en-US" i="1" dirty="0">
                <a:latin typeface="Times New Roman" charset="0"/>
                <a:cs typeface="Calibri"/>
              </a:rPr>
              <a:t>c</a:t>
            </a:r>
            <a:r>
              <a:rPr lang="en-US" dirty="0">
                <a:latin typeface="Times New Roman" charset="0"/>
                <a:cs typeface="Calibri"/>
              </a:rPr>
              <a:t> may come between </a:t>
            </a:r>
            <a:r>
              <a:rPr lang="en-US" i="1" dirty="0">
                <a:latin typeface="Times New Roman" charset="0"/>
                <a:cs typeface="Calibri"/>
              </a:rPr>
              <a:t>a</a:t>
            </a:r>
            <a:r>
              <a:rPr lang="en-US" dirty="0">
                <a:latin typeface="Times New Roman" charset="0"/>
                <a:cs typeface="Calibri"/>
              </a:rPr>
              <a:t> and </a:t>
            </a:r>
            <a:r>
              <a:rPr lang="en-US" i="1" dirty="0">
                <a:latin typeface="Times New Roman" charset="0"/>
                <a:cs typeface="Calibri"/>
              </a:rPr>
              <a:t>b</a:t>
            </a:r>
            <a:r>
              <a:rPr lang="en-US" dirty="0">
                <a:latin typeface="Times New Roman" charset="0"/>
                <a:cs typeface="Calibri"/>
              </a:rPr>
              <a:t> </a:t>
            </a:r>
            <a:br>
              <a:rPr lang="en-US" dirty="0">
                <a:latin typeface="Times New Roman" charset="0"/>
                <a:cs typeface="Calibri"/>
              </a:rPr>
            </a:br>
            <a:r>
              <a:rPr lang="en-US" dirty="0">
                <a:latin typeface="Times New Roman" charset="0"/>
                <a:cs typeface="Calibri"/>
              </a:rPr>
              <a:t>and </a:t>
            </a:r>
            <a:r>
              <a:rPr lang="en-US" i="1" dirty="0">
                <a:latin typeface="Times New Roman" charset="0"/>
                <a:cs typeface="Calibri"/>
              </a:rPr>
              <a:t>c </a:t>
            </a:r>
            <a:r>
              <a:rPr lang="en-US" dirty="0">
                <a:latin typeface="Times New Roman" charset="0"/>
                <a:cs typeface="Calibri"/>
              </a:rPr>
              <a:t>may affect </a:t>
            </a:r>
            <a:r>
              <a:rPr lang="en-US" i="1" dirty="0">
                <a:latin typeface="Times New Roman" charset="0"/>
                <a:cs typeface="Calibri"/>
              </a:rPr>
              <a:t>p</a:t>
            </a:r>
            <a:endParaRPr lang="en-US" dirty="0">
              <a:latin typeface="Times New Roman" charset="0"/>
              <a:cs typeface="Calibri"/>
            </a:endParaRPr>
          </a:p>
          <a:p>
            <a:pPr lvl="1"/>
            <a:r>
              <a:rPr lang="en-US" dirty="0">
                <a:latin typeface="Times New Roman" charset="0"/>
                <a:cs typeface="Calibri"/>
              </a:rPr>
              <a:t>“</a:t>
            </a:r>
            <a:r>
              <a:rPr lang="en-US" i="1" dirty="0">
                <a:latin typeface="Times New Roman" charset="0"/>
                <a:cs typeface="Calibri"/>
              </a:rPr>
              <a:t>c</a:t>
            </a:r>
            <a:r>
              <a:rPr lang="en-US" dirty="0">
                <a:latin typeface="Times New Roman" charset="0"/>
                <a:cs typeface="Calibri"/>
              </a:rPr>
              <a:t> may come between </a:t>
            </a:r>
            <a:r>
              <a:rPr lang="en-US" i="1" dirty="0">
                <a:latin typeface="Times New Roman" charset="0"/>
                <a:cs typeface="Calibri"/>
              </a:rPr>
              <a:t>a </a:t>
            </a:r>
            <a:r>
              <a:rPr lang="en-US" dirty="0">
                <a:latin typeface="Times New Roman" charset="0"/>
                <a:cs typeface="Calibri"/>
              </a:rPr>
              <a:t>and </a:t>
            </a:r>
            <a:r>
              <a:rPr lang="en-US" i="1" dirty="0">
                <a:latin typeface="Times New Roman" charset="0"/>
                <a:cs typeface="Calibri"/>
              </a:rPr>
              <a:t>b</a:t>
            </a:r>
            <a:r>
              <a:rPr lang="en-US" dirty="0">
                <a:latin typeface="Times New Roman" charset="0"/>
                <a:cs typeface="Calibri"/>
              </a:rPr>
              <a:t>” means</a:t>
            </a:r>
            <a:r>
              <a:rPr lang="en-US" i="1" dirty="0">
                <a:latin typeface="Times New Roman" charset="0"/>
                <a:cs typeface="Calibri"/>
              </a:rPr>
              <a:t> </a:t>
            </a:r>
            <a:r>
              <a:rPr lang="en-US" dirty="0">
                <a:latin typeface="Times New Roman" charset="0"/>
                <a:cs typeface="Calibri"/>
              </a:rPr>
              <a:t>the plan’s current ordering constraints don’t prevent it</a:t>
            </a:r>
          </a:p>
          <a:p>
            <a:pPr lvl="2"/>
            <a:r>
              <a:rPr lang="en-US" dirty="0">
                <a:latin typeface="Times New Roman" charset="0"/>
                <a:cs typeface="Calibri"/>
              </a:rPr>
              <a:t>plan doesn’t already have </a:t>
            </a:r>
            <a:r>
              <a:rPr lang="en-US" i="1" dirty="0">
                <a:latin typeface="Times New Roman" charset="0"/>
                <a:cs typeface="Calibri"/>
              </a:rPr>
              <a:t>c</a:t>
            </a:r>
            <a:r>
              <a:rPr lang="en-US" dirty="0">
                <a:latin typeface="Times New Roman" charset="0"/>
                <a:cs typeface="Calibri"/>
              </a:rPr>
              <a:t> ≺ </a:t>
            </a:r>
            <a:r>
              <a:rPr lang="en-US" i="1" dirty="0">
                <a:latin typeface="Times New Roman" charset="0"/>
                <a:cs typeface="Calibri"/>
              </a:rPr>
              <a:t>a</a:t>
            </a:r>
            <a:r>
              <a:rPr lang="en-US" dirty="0">
                <a:latin typeface="Times New Roman" charset="0"/>
                <a:cs typeface="Calibri"/>
              </a:rPr>
              <a:t> or </a:t>
            </a:r>
            <a:r>
              <a:rPr lang="en-US" i="1" dirty="0">
                <a:latin typeface="Times New Roman" charset="0"/>
                <a:cs typeface="Calibri"/>
              </a:rPr>
              <a:t>b</a:t>
            </a:r>
            <a:r>
              <a:rPr lang="en-US" dirty="0">
                <a:latin typeface="Times New Roman" charset="0"/>
                <a:cs typeface="Calibri"/>
              </a:rPr>
              <a:t> ≺ </a:t>
            </a:r>
            <a:r>
              <a:rPr lang="en-US" i="1" dirty="0">
                <a:latin typeface="Times New Roman" charset="0"/>
                <a:cs typeface="Calibri"/>
              </a:rPr>
              <a:t>c</a:t>
            </a:r>
            <a:endParaRPr lang="en-US" dirty="0">
              <a:latin typeface="Times New Roman" charset="0"/>
              <a:cs typeface="Calibri"/>
            </a:endParaRPr>
          </a:p>
          <a:p>
            <a:pPr lvl="1"/>
            <a:r>
              <a:rPr lang="en-US" dirty="0">
                <a:latin typeface="Times New Roman" charset="0"/>
                <a:cs typeface="Calibri"/>
              </a:rPr>
              <a:t>“</a:t>
            </a:r>
            <a:r>
              <a:rPr lang="en-US" i="1" dirty="0">
                <a:latin typeface="Times New Roman" charset="0"/>
                <a:cs typeface="Calibri"/>
              </a:rPr>
              <a:t>c </a:t>
            </a:r>
            <a:r>
              <a:rPr lang="en-US" dirty="0">
                <a:latin typeface="Times New Roman" charset="0"/>
                <a:cs typeface="Calibri"/>
              </a:rPr>
              <a:t>may affect </a:t>
            </a:r>
            <a:r>
              <a:rPr lang="en-US" i="1" dirty="0">
                <a:latin typeface="Times New Roman" charset="0"/>
                <a:cs typeface="Calibri"/>
              </a:rPr>
              <a:t>p</a:t>
            </a:r>
            <a:r>
              <a:rPr lang="en-US" dirty="0">
                <a:latin typeface="Times New Roman" charset="0"/>
                <a:cs typeface="Calibri"/>
              </a:rPr>
              <a:t>” means</a:t>
            </a:r>
          </a:p>
          <a:p>
            <a:pPr lvl="2"/>
            <a:r>
              <a:rPr lang="en-US" dirty="0">
                <a:latin typeface="Times New Roman" charset="0"/>
                <a:cs typeface="Calibri"/>
              </a:rPr>
              <a:t>can substitute values for variables such that </a:t>
            </a:r>
            <a:r>
              <a:rPr lang="en-US" i="1" dirty="0">
                <a:latin typeface="Times New Roman" charset="0"/>
                <a:cs typeface="Calibri"/>
              </a:rPr>
              <a:t>c</a:t>
            </a:r>
            <a:r>
              <a:rPr lang="en-US" dirty="0">
                <a:latin typeface="Times New Roman" charset="0"/>
                <a:cs typeface="Calibri"/>
              </a:rPr>
              <a:t>’s effects either make </a:t>
            </a:r>
            <a:r>
              <a:rPr lang="en-US" i="1" dirty="0">
                <a:latin typeface="Times New Roman" charset="0"/>
                <a:cs typeface="Calibri"/>
              </a:rPr>
              <a:t>p</a:t>
            </a:r>
            <a:r>
              <a:rPr lang="en-US" dirty="0">
                <a:latin typeface="Times New Roman" charset="0"/>
                <a:cs typeface="Calibri"/>
              </a:rPr>
              <a:t> true or make </a:t>
            </a:r>
            <a:r>
              <a:rPr lang="en-US" i="1" dirty="0">
                <a:latin typeface="Times New Roman" charset="0"/>
                <a:cs typeface="Calibri"/>
              </a:rPr>
              <a:t>p</a:t>
            </a:r>
            <a:r>
              <a:rPr lang="en-US" dirty="0">
                <a:latin typeface="Times New Roman" charset="0"/>
                <a:cs typeface="Calibri"/>
              </a:rPr>
              <a:t> false</a:t>
            </a:r>
            <a:br>
              <a:rPr lang="en-US" baseline="-25000" dirty="0">
                <a:latin typeface="Times New Roman" charset="0"/>
                <a:cs typeface="Calibri"/>
              </a:rPr>
            </a:br>
            <a:endParaRPr lang="en-US" i="1" baseline="-25000" dirty="0">
              <a:latin typeface="Times New Roman" charset="0"/>
              <a:cs typeface="Calibri"/>
            </a:endParaRPr>
          </a:p>
          <a:p>
            <a:endParaRPr lang="en-US" b="1" dirty="0">
              <a:solidFill>
                <a:srgbClr val="081D58"/>
              </a:solidFill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1A114E-08A9-5143-9715-9B44645E6E36}"/>
              </a:ext>
            </a:extLst>
          </p:cNvPr>
          <p:cNvGrpSpPr/>
          <p:nvPr/>
        </p:nvGrpSpPr>
        <p:grpSpPr>
          <a:xfrm>
            <a:off x="7610432" y="199567"/>
            <a:ext cx="4469401" cy="1386888"/>
            <a:chOff x="7501575" y="552268"/>
            <a:chExt cx="4469401" cy="1386888"/>
          </a:xfrm>
        </p:grpSpPr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995022AC-7390-2741-9812-9A23B41F3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1575" y="552268"/>
              <a:ext cx="170905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c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95" name="Text Box 50">
              <a:extLst>
                <a:ext uri="{FF2B5EF4-FFF2-40B4-BE49-F238E27FC236}">
                  <a16:creationId xmlns:a16="http://schemas.microsoft.com/office/drawing/2014/main" id="{051DB7BB-C92C-2F4B-BBCA-CBB09BAFD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7726" y="578639"/>
              <a:ext cx="921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96" name="Text Box 15">
              <a:extLst>
                <a:ext uri="{FF2B5EF4-FFF2-40B4-BE49-F238E27FC236}">
                  <a16:creationId xmlns:a16="http://schemas.microsoft.com/office/drawing/2014/main" id="{75820A6E-C9EB-2343-B809-67EF98DC3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798" y="1158454"/>
              <a:ext cx="180523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97" name="Text Box 18">
              <a:extLst>
                <a:ext uri="{FF2B5EF4-FFF2-40B4-BE49-F238E27FC236}">
                  <a16:creationId xmlns:a16="http://schemas.microsoft.com/office/drawing/2014/main" id="{6690A321-3410-AD4B-B156-AE70B3456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4517" y="1159197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b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F663B6D-A985-D344-8B91-9A3AC9628C93}"/>
                </a:ext>
              </a:extLst>
            </p:cNvPr>
            <p:cNvSpPr/>
            <p:nvPr/>
          </p:nvSpPr>
          <p:spPr>
            <a:xfrm>
              <a:off x="8303829" y="1569824"/>
              <a:ext cx="921086" cy="369332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99" name="AutoShape 48">
              <a:extLst>
                <a:ext uri="{FF2B5EF4-FFF2-40B4-BE49-F238E27FC236}">
                  <a16:creationId xmlns:a16="http://schemas.microsoft.com/office/drawing/2014/main" id="{3B4AEF1A-BBCB-AF48-8212-420076D19DC9}"/>
                </a:ext>
              </a:extLst>
            </p:cNvPr>
            <p:cNvCxnSpPr>
              <a:cxnSpLocks noChangeShapeType="1"/>
              <a:stCxn id="96" idx="3"/>
              <a:endCxn id="97" idx="1"/>
            </p:cNvCxnSpPr>
            <p:nvPr/>
          </p:nvCxnSpPr>
          <p:spPr bwMode="auto">
            <a:xfrm>
              <a:off x="9309036" y="1343120"/>
              <a:ext cx="845481" cy="74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AutoShape 53">
              <a:extLst>
                <a:ext uri="{FF2B5EF4-FFF2-40B4-BE49-F238E27FC236}">
                  <a16:creationId xmlns:a16="http://schemas.microsoft.com/office/drawing/2014/main" id="{612BF29D-D1F3-E548-8319-AF033369D5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279345" y="771173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4CB8DE-9279-5841-9740-F9B93AE8E7CF}"/>
              </a:ext>
            </a:extLst>
          </p:cNvPr>
          <p:cNvGrpSpPr/>
          <p:nvPr/>
        </p:nvGrpSpPr>
        <p:grpSpPr>
          <a:xfrm>
            <a:off x="7610432" y="1890481"/>
            <a:ext cx="4469401" cy="1386888"/>
            <a:chOff x="7549472" y="2324463"/>
            <a:chExt cx="4469401" cy="1386888"/>
          </a:xfrm>
        </p:grpSpPr>
        <p:sp>
          <p:nvSpPr>
            <p:cNvPr id="39" name="Text Box 18">
              <a:extLst>
                <a:ext uri="{FF2B5EF4-FFF2-40B4-BE49-F238E27FC236}">
                  <a16:creationId xmlns:a16="http://schemas.microsoft.com/office/drawing/2014/main" id="{C3B7B2CF-C94E-4648-90CD-B9536CF91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472" y="2324463"/>
              <a:ext cx="170905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c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40" name="Text Box 50">
              <a:extLst>
                <a:ext uri="{FF2B5EF4-FFF2-40B4-BE49-F238E27FC236}">
                  <a16:creationId xmlns:a16="http://schemas.microsoft.com/office/drawing/2014/main" id="{2B56900D-C0F6-9442-AE5D-DE98E10CE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5623" y="2350834"/>
              <a:ext cx="921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3694F184-4D97-1948-AE5C-C61E8676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695" y="2930649"/>
              <a:ext cx="180523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42" name="Text Box 18">
              <a:extLst>
                <a:ext uri="{FF2B5EF4-FFF2-40B4-BE49-F238E27FC236}">
                  <a16:creationId xmlns:a16="http://schemas.microsoft.com/office/drawing/2014/main" id="{B1FC4CA5-CBD6-F542-8013-DACD1DB70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2414" y="2931392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b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3CB5288-B046-7445-9468-041AD32C65D0}"/>
                </a:ext>
              </a:extLst>
            </p:cNvPr>
            <p:cNvSpPr/>
            <p:nvPr/>
          </p:nvSpPr>
          <p:spPr>
            <a:xfrm>
              <a:off x="8351726" y="3342019"/>
              <a:ext cx="921086" cy="369332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44" name="AutoShape 48">
              <a:extLst>
                <a:ext uri="{FF2B5EF4-FFF2-40B4-BE49-F238E27FC236}">
                  <a16:creationId xmlns:a16="http://schemas.microsoft.com/office/drawing/2014/main" id="{09E86573-0857-FA4D-BFB1-FA5AE0A05ACC}"/>
                </a:ext>
              </a:extLst>
            </p:cNvPr>
            <p:cNvCxnSpPr>
              <a:cxnSpLocks noChangeShapeType="1"/>
              <a:stCxn id="41" idx="3"/>
              <a:endCxn id="42" idx="1"/>
            </p:cNvCxnSpPr>
            <p:nvPr/>
          </p:nvCxnSpPr>
          <p:spPr bwMode="auto">
            <a:xfrm>
              <a:off x="9356933" y="3115315"/>
              <a:ext cx="845481" cy="74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3FCA65B-C09D-204A-B494-CAA18D2301DE}"/>
              </a:ext>
            </a:extLst>
          </p:cNvPr>
          <p:cNvGrpSpPr/>
          <p:nvPr/>
        </p:nvGrpSpPr>
        <p:grpSpPr>
          <a:xfrm>
            <a:off x="7610433" y="5331819"/>
            <a:ext cx="4469401" cy="1386888"/>
            <a:chOff x="7549472" y="2324463"/>
            <a:chExt cx="4469401" cy="1386888"/>
          </a:xfrm>
        </p:grpSpPr>
        <p:sp>
          <p:nvSpPr>
            <p:cNvPr id="85" name="Text Box 18">
              <a:extLst>
                <a:ext uri="{FF2B5EF4-FFF2-40B4-BE49-F238E27FC236}">
                  <a16:creationId xmlns:a16="http://schemas.microsoft.com/office/drawing/2014/main" id="{C716624B-1E6C-854D-90FA-14BBDBB42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472" y="2324463"/>
              <a:ext cx="1798826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c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86" name="Text Box 50">
              <a:extLst>
                <a:ext uri="{FF2B5EF4-FFF2-40B4-BE49-F238E27FC236}">
                  <a16:creationId xmlns:a16="http://schemas.microsoft.com/office/drawing/2014/main" id="{120A1BB8-D65A-A241-BE7F-78F537427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5623" y="2350834"/>
              <a:ext cx="921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87" name="Text Box 15">
              <a:extLst>
                <a:ext uri="{FF2B5EF4-FFF2-40B4-BE49-F238E27FC236}">
                  <a16:creationId xmlns:a16="http://schemas.microsoft.com/office/drawing/2014/main" id="{DC3AB038-B674-AC47-9855-86A6CF2E1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695" y="2930649"/>
              <a:ext cx="180523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88" name="Text Box 18">
              <a:extLst>
                <a:ext uri="{FF2B5EF4-FFF2-40B4-BE49-F238E27FC236}">
                  <a16:creationId xmlns:a16="http://schemas.microsoft.com/office/drawing/2014/main" id="{BBAFE630-EC43-5748-856E-AF231EFD1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2414" y="2931392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b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80899D8-C519-8B46-9039-CD614545D0EA}"/>
                </a:ext>
              </a:extLst>
            </p:cNvPr>
            <p:cNvSpPr/>
            <p:nvPr/>
          </p:nvSpPr>
          <p:spPr>
            <a:xfrm>
              <a:off x="8351726" y="3342019"/>
              <a:ext cx="921086" cy="369332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90" name="AutoShape 48">
              <a:extLst>
                <a:ext uri="{FF2B5EF4-FFF2-40B4-BE49-F238E27FC236}">
                  <a16:creationId xmlns:a16="http://schemas.microsoft.com/office/drawing/2014/main" id="{50D687EC-954F-C842-B686-DAB450807FAE}"/>
                </a:ext>
              </a:extLst>
            </p:cNvPr>
            <p:cNvCxnSpPr>
              <a:cxnSpLocks noChangeShapeType="1"/>
              <a:stCxn id="87" idx="3"/>
              <a:endCxn id="88" idx="1"/>
            </p:cNvCxnSpPr>
            <p:nvPr/>
          </p:nvCxnSpPr>
          <p:spPr bwMode="auto">
            <a:xfrm>
              <a:off x="9356933" y="3115315"/>
              <a:ext cx="845481" cy="74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53">
              <a:extLst>
                <a:ext uri="{FF2B5EF4-FFF2-40B4-BE49-F238E27FC236}">
                  <a16:creationId xmlns:a16="http://schemas.microsoft.com/office/drawing/2014/main" id="{6231530F-7914-8F43-8DF4-07F4FDAB97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327242" y="2543368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56D43C-5A05-6C42-6548-E1BA3A8C9131}"/>
              </a:ext>
            </a:extLst>
          </p:cNvPr>
          <p:cNvSpPr txBox="1"/>
          <p:nvPr/>
        </p:nvSpPr>
        <p:spPr>
          <a:xfrm>
            <a:off x="727609" y="5301438"/>
            <a:ext cx="4171729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115887"/>
            <a:r>
              <a:rPr lang="en-US" sz="2000" b="1" dirty="0">
                <a:solidFill>
                  <a:srgbClr val="081D58"/>
                </a:solidFill>
                <a:latin typeface="Times New Roman" panose="02020603050405020304" pitchFamily="18" charset="0"/>
                <a:cs typeface="Times New Roman"/>
              </a:rPr>
              <a:t>Poll</a:t>
            </a:r>
            <a:r>
              <a:rPr lang="en-US" sz="2000" dirty="0">
                <a:solidFill>
                  <a:srgbClr val="081D58"/>
                </a:solidFill>
                <a:latin typeface="Times New Roman" panose="02020603050405020304" pitchFamily="18" charset="0"/>
                <a:cs typeface="Times New Roman"/>
              </a:rPr>
              <a:t>. In each of the cases at right, does action </a:t>
            </a:r>
            <a:r>
              <a:rPr lang="en-US" sz="2000" i="1" dirty="0">
                <a:solidFill>
                  <a:srgbClr val="081D58"/>
                </a:solidFill>
                <a:latin typeface="Times New Roman" panose="02020603050405020304" pitchFamily="18" charset="0"/>
                <a:cs typeface="Times New Roman"/>
              </a:rPr>
              <a:t>c</a:t>
            </a:r>
            <a:r>
              <a:rPr lang="en-US" sz="2000" dirty="0">
                <a:solidFill>
                  <a:srgbClr val="081D58"/>
                </a:solidFill>
                <a:latin typeface="Times New Roman" panose="02020603050405020304" pitchFamily="18" charset="0"/>
                <a:cs typeface="Times New Roman"/>
              </a:rPr>
              <a:t> threaten the causal link?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393" y="116341"/>
            <a:ext cx="5544846" cy="657539"/>
          </a:xfrm>
        </p:spPr>
        <p:txBody>
          <a:bodyPr/>
          <a:lstStyle/>
          <a:p>
            <a:pPr eaLnBrk="1" hangingPunct="1"/>
            <a:r>
              <a:rPr lang="en-US" dirty="0"/>
              <a:t>Resolving Threats</a:t>
            </a:r>
          </a:p>
        </p:txBody>
      </p:sp>
      <p:sp>
        <p:nvSpPr>
          <p:cNvPr id="14338" name="Rectangle 18"/>
          <p:cNvSpPr>
            <a:spLocks noGrp="1" noChangeArrowheads="1"/>
          </p:cNvSpPr>
          <p:nvPr>
            <p:ph idx="1"/>
          </p:nvPr>
        </p:nvSpPr>
        <p:spPr>
          <a:xfrm>
            <a:off x="598711" y="882245"/>
            <a:ext cx="6069135" cy="5639104"/>
          </a:xfrm>
        </p:spPr>
        <p:txBody>
          <a:bodyPr/>
          <a:lstStyle/>
          <a:p>
            <a:r>
              <a:rPr lang="en-US" dirty="0">
                <a:latin typeface="Times New Roman" charset="0"/>
                <a:cs typeface="Calibri"/>
              </a:rPr>
              <a:t>Suppose action</a:t>
            </a:r>
            <a:r>
              <a:rPr lang="en-US" i="1" dirty="0">
                <a:latin typeface="Times New Roman" charset="0"/>
                <a:cs typeface="Calibri"/>
              </a:rPr>
              <a:t> c</a:t>
            </a:r>
            <a:r>
              <a:rPr lang="en-US" dirty="0">
                <a:latin typeface="Times New Roman" charset="0"/>
                <a:cs typeface="Calibri"/>
              </a:rPr>
              <a:t> threatens </a:t>
            </a:r>
            <a:r>
              <a:rPr lang="en-US" dirty="0">
                <a:latin typeface="Times New Roman" charset="0"/>
              </a:rPr>
              <a:t>a causal link </a:t>
            </a:r>
            <a:r>
              <a:rPr lang="en-US" i="1" dirty="0">
                <a:latin typeface="Times New Roman" charset="0"/>
              </a:rPr>
              <a:t>l </a:t>
            </a:r>
            <a:br>
              <a:rPr lang="en-US" i="1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from an effect of action </a:t>
            </a:r>
            <a:r>
              <a:rPr lang="en-US" i="1" dirty="0">
                <a:latin typeface="Times New Roman" charset="0"/>
                <a:cs typeface="Calibri"/>
              </a:rPr>
              <a:t>a</a:t>
            </a:r>
            <a:r>
              <a:rPr lang="en-US" dirty="0">
                <a:latin typeface="Times New Roman" charset="0"/>
                <a:cs typeface="Calibri"/>
              </a:rPr>
              <a:t> </a:t>
            </a:r>
            <a:br>
              <a:rPr lang="en-US" dirty="0">
                <a:latin typeface="Times New Roman" charset="0"/>
                <a:cs typeface="Calibri"/>
              </a:rPr>
            </a:br>
            <a:r>
              <a:rPr lang="en-US" dirty="0">
                <a:latin typeface="Times New Roman" charset="0"/>
              </a:rPr>
              <a:t>to a precondition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of action </a:t>
            </a:r>
            <a:r>
              <a:rPr lang="en-US" i="1" dirty="0">
                <a:latin typeface="Times New Roman" charset="0"/>
              </a:rPr>
              <a:t>b</a:t>
            </a:r>
            <a:br>
              <a:rPr lang="en-US" i="1" dirty="0">
                <a:latin typeface="Times New Roman" charset="0"/>
              </a:rPr>
            </a:br>
            <a:endParaRPr lang="en-US" i="1" baseline="-25000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Three possible resolvers:</a:t>
            </a:r>
          </a:p>
          <a:p>
            <a:pPr marL="690562" lvl="2" indent="0">
              <a:buNone/>
            </a:pPr>
            <a:r>
              <a:rPr lang="en-US" dirty="0">
                <a:latin typeface="Times New Roman" charset="0"/>
              </a:rPr>
              <a:t>1. Add a precedence constraint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≺ </a:t>
            </a:r>
            <a:r>
              <a:rPr lang="en-US" i="1" dirty="0">
                <a:latin typeface="Times New Roman" charset="0"/>
              </a:rPr>
              <a:t>a </a:t>
            </a:r>
          </a:p>
          <a:p>
            <a:pPr marL="690562" lvl="2" indent="0">
              <a:buNone/>
            </a:pPr>
            <a:r>
              <a:rPr lang="en-US" dirty="0">
                <a:latin typeface="Times New Roman" charset="0"/>
              </a:rPr>
              <a:t>2. Add a precedence constraint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 ≺</a:t>
            </a:r>
            <a:r>
              <a:rPr lang="en-US" i="1" dirty="0">
                <a:latin typeface="Times New Roman" charset="0"/>
              </a:rPr>
              <a:t> c</a:t>
            </a:r>
          </a:p>
          <a:p>
            <a:pPr marL="690562" lvl="2" indent="0">
              <a:buNone/>
            </a:pPr>
            <a:r>
              <a:rPr lang="en-US" dirty="0">
                <a:latin typeface="Times New Roman" charset="0"/>
              </a:rPr>
              <a:t>3. Add inequality constraints that prevent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    from affecting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dirty="0">
                <a:latin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</a:rPr>
              <a:t>Each of these is applicable iff it doesn’t make the plan inconsistent</a:t>
            </a:r>
          </a:p>
          <a:p>
            <a:pPr lvl="1"/>
            <a:r>
              <a:rPr lang="en-US" dirty="0">
                <a:latin typeface="Times New Roman" charset="0"/>
              </a:rPr>
              <a:t>e.g., 2 isn’t applicable if the plan already has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≺ </a:t>
            </a:r>
            <a:r>
              <a:rPr lang="en-US" i="1" dirty="0">
                <a:latin typeface="Times New Roman" charset="0"/>
              </a:rPr>
              <a:t>b</a:t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pPr lvl="1"/>
            <a:endParaRPr lang="en-US" dirty="0">
              <a:latin typeface="Times New Roman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FDDB71-AF64-7541-AC65-C3058EC0A397}"/>
              </a:ext>
            </a:extLst>
          </p:cNvPr>
          <p:cNvGrpSpPr/>
          <p:nvPr/>
        </p:nvGrpSpPr>
        <p:grpSpPr>
          <a:xfrm>
            <a:off x="7410135" y="238759"/>
            <a:ext cx="4560841" cy="1700397"/>
            <a:chOff x="7747742" y="659666"/>
            <a:chExt cx="4560841" cy="1700397"/>
          </a:xfrm>
        </p:grpSpPr>
        <p:cxnSp>
          <p:nvCxnSpPr>
            <p:cNvPr id="37" name="AutoShape 30">
              <a:extLst>
                <a:ext uri="{FF2B5EF4-FFF2-40B4-BE49-F238E27FC236}">
                  <a16:creationId xmlns:a16="http://schemas.microsoft.com/office/drawing/2014/main" id="{EDC93AF0-38A1-6848-A85D-48ACC5EE05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374038" y="1209654"/>
              <a:ext cx="645074" cy="168594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FF0000"/>
              </a:solidFill>
              <a:prstDash val="lgDash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Text Box 18">
              <a:extLst>
                <a:ext uri="{FF2B5EF4-FFF2-40B4-BE49-F238E27FC236}">
                  <a16:creationId xmlns:a16="http://schemas.microsoft.com/office/drawing/2014/main" id="{92069513-EA93-F24C-BF28-9DEEE8963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7742" y="659666"/>
              <a:ext cx="170905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c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39" name="Text Box 50">
              <a:extLst>
                <a:ext uri="{FF2B5EF4-FFF2-40B4-BE49-F238E27FC236}">
                  <a16:creationId xmlns:a16="http://schemas.microsoft.com/office/drawing/2014/main" id="{3BC20A59-4F8C-2642-A5C9-51990F13E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5333" y="999546"/>
              <a:ext cx="921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40" name="Text Box 15">
              <a:extLst>
                <a:ext uri="{FF2B5EF4-FFF2-40B4-BE49-F238E27FC236}">
                  <a16:creationId xmlns:a16="http://schemas.microsoft.com/office/drawing/2014/main" id="{48B98BB0-21EF-6E4E-82FE-3957D6912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405" y="1579361"/>
              <a:ext cx="180523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41" name="Text Box 18">
              <a:extLst>
                <a:ext uri="{FF2B5EF4-FFF2-40B4-BE49-F238E27FC236}">
                  <a16:creationId xmlns:a16="http://schemas.microsoft.com/office/drawing/2014/main" id="{A1B1CDE2-778B-C646-8230-0122050DF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2124" y="1580104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b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B277AE3-075F-3D40-B5E9-30FE5F0D9A67}"/>
                </a:ext>
              </a:extLst>
            </p:cNvPr>
            <p:cNvSpPr/>
            <p:nvPr/>
          </p:nvSpPr>
          <p:spPr>
            <a:xfrm>
              <a:off x="8641436" y="1990731"/>
              <a:ext cx="921086" cy="369332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43" name="AutoShape 48">
              <a:extLst>
                <a:ext uri="{FF2B5EF4-FFF2-40B4-BE49-F238E27FC236}">
                  <a16:creationId xmlns:a16="http://schemas.microsoft.com/office/drawing/2014/main" id="{2CB900FE-3786-4040-9B1B-6D2097CE5DED}"/>
                </a:ext>
              </a:extLst>
            </p:cNvPr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>
              <a:off x="9646643" y="1764027"/>
              <a:ext cx="845481" cy="74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53">
              <a:extLst>
                <a:ext uri="{FF2B5EF4-FFF2-40B4-BE49-F238E27FC236}">
                  <a16:creationId xmlns:a16="http://schemas.microsoft.com/office/drawing/2014/main" id="{233F8CB5-E2B7-C849-A778-9DAA20AAF6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616952" y="1192080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0A51789-491B-1E43-A9E3-2BB3B3208F92}"/>
                </a:ext>
              </a:extLst>
            </p:cNvPr>
            <p:cNvSpPr/>
            <p:nvPr/>
          </p:nvSpPr>
          <p:spPr>
            <a:xfrm>
              <a:off x="8516057" y="1008916"/>
              <a:ext cx="1238481" cy="3693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dirty="0">
                  <a:latin typeface="Calibri"/>
                  <a:ea typeface="Calibri"/>
                  <a:cs typeface="Calibri"/>
                </a:rPr>
                <a:t>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4B3DE0D4-53E5-3346-977E-B269EFFD6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8045" y="910028"/>
              <a:ext cx="771700" cy="3003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7" indent="0">
                <a:lnSpc>
                  <a:spcPct val="90000"/>
                </a:lnSpc>
                <a:buNone/>
              </a:pPr>
              <a:r>
                <a:rPr lang="en-US" sz="1800" dirty="0">
                  <a:solidFill>
                    <a:srgbClr val="FF0000"/>
                  </a:solidFill>
                  <a:latin typeface="Times New Roman" charset="0"/>
                </a:rPr>
                <a:t>threat</a:t>
              </a:r>
              <a:endParaRPr lang="en-US" sz="1800" kern="0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57ABC67-E0BE-FC4F-A028-7C484EE6C562}"/>
              </a:ext>
            </a:extLst>
          </p:cNvPr>
          <p:cNvGrpSpPr/>
          <p:nvPr/>
        </p:nvGrpSpPr>
        <p:grpSpPr>
          <a:xfrm>
            <a:off x="7410135" y="4723846"/>
            <a:ext cx="4560841" cy="1705668"/>
            <a:chOff x="7410135" y="4723846"/>
            <a:chExt cx="4560841" cy="1705668"/>
          </a:xfrm>
        </p:grpSpPr>
        <p:sp>
          <p:nvSpPr>
            <p:cNvPr id="67" name="Text Box 18">
              <a:extLst>
                <a:ext uri="{FF2B5EF4-FFF2-40B4-BE49-F238E27FC236}">
                  <a16:creationId xmlns:a16="http://schemas.microsoft.com/office/drawing/2014/main" id="{94F7A2D9-109C-CF4D-8A13-AE9F4724F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135" y="4729117"/>
              <a:ext cx="170905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c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68" name="Text Box 50">
              <a:extLst>
                <a:ext uri="{FF2B5EF4-FFF2-40B4-BE49-F238E27FC236}">
                  <a16:creationId xmlns:a16="http://schemas.microsoft.com/office/drawing/2014/main" id="{D5110850-DF90-7C46-ABE5-FCC443F09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7726" y="5068997"/>
              <a:ext cx="921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69" name="Text Box 15">
              <a:extLst>
                <a:ext uri="{FF2B5EF4-FFF2-40B4-BE49-F238E27FC236}">
                  <a16:creationId xmlns:a16="http://schemas.microsoft.com/office/drawing/2014/main" id="{253EDCBF-6493-1B4C-9CA4-FD9536BE6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798" y="5648812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70" name="Text Box 18">
              <a:extLst>
                <a:ext uri="{FF2B5EF4-FFF2-40B4-BE49-F238E27FC236}">
                  <a16:creationId xmlns:a16="http://schemas.microsoft.com/office/drawing/2014/main" id="{A00F9746-75CD-D647-AA92-404ECC3CA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4517" y="5649555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b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7721E33-6C96-AA4F-9C9D-3AA2F1B6AF0A}"/>
                </a:ext>
              </a:extLst>
            </p:cNvPr>
            <p:cNvSpPr/>
            <p:nvPr/>
          </p:nvSpPr>
          <p:spPr>
            <a:xfrm>
              <a:off x="8303829" y="6060182"/>
              <a:ext cx="921086" cy="369332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72" name="AutoShape 48">
              <a:extLst>
                <a:ext uri="{FF2B5EF4-FFF2-40B4-BE49-F238E27FC236}">
                  <a16:creationId xmlns:a16="http://schemas.microsoft.com/office/drawing/2014/main" id="{9D7C9EB4-13F5-724E-9D40-E289720FB446}"/>
                </a:ext>
              </a:extLst>
            </p:cNvPr>
            <p:cNvCxnSpPr>
              <a:cxnSpLocks noChangeShapeType="1"/>
              <a:stCxn id="69" idx="3"/>
              <a:endCxn id="70" idx="1"/>
            </p:cNvCxnSpPr>
            <p:nvPr/>
          </p:nvCxnSpPr>
          <p:spPr bwMode="auto">
            <a:xfrm>
              <a:off x="9320257" y="5833478"/>
              <a:ext cx="834260" cy="74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" name="AutoShape 53">
              <a:extLst>
                <a:ext uri="{FF2B5EF4-FFF2-40B4-BE49-F238E27FC236}">
                  <a16:creationId xmlns:a16="http://schemas.microsoft.com/office/drawing/2014/main" id="{5834B38B-6DDB-2A41-8651-2255E236B8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279345" y="5261531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F204415-08F8-324A-B108-A3685983091D}"/>
                </a:ext>
              </a:extLst>
            </p:cNvPr>
            <p:cNvSpPr/>
            <p:nvPr/>
          </p:nvSpPr>
          <p:spPr>
            <a:xfrm>
              <a:off x="8178450" y="5078367"/>
              <a:ext cx="1238481" cy="3693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dirty="0">
                  <a:latin typeface="Calibri"/>
                  <a:ea typeface="Calibri"/>
                  <a:cs typeface="Calibri"/>
                </a:rPr>
                <a:t>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75" name="Rectangle 4">
              <a:extLst>
                <a:ext uri="{FF2B5EF4-FFF2-40B4-BE49-F238E27FC236}">
                  <a16:creationId xmlns:a16="http://schemas.microsoft.com/office/drawing/2014/main" id="{123D6232-0275-2C4B-A2B4-CFA67E597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2291" y="4723846"/>
              <a:ext cx="1636521" cy="3003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7" indent="0">
                <a:lnSpc>
                  <a:spcPct val="90000"/>
                </a:lnSpc>
                <a:buNone/>
              </a:pPr>
              <a:r>
                <a:rPr lang="en-US" sz="1800" dirty="0">
                  <a:solidFill>
                    <a:srgbClr val="FF0000"/>
                  </a:solidFill>
                  <a:latin typeface="Times New Roman" charset="0"/>
                </a:rPr>
                <a:t>resolver: </a:t>
              </a:r>
              <a:r>
                <a:rPr lang="en-US" sz="1800" i="1" dirty="0">
                  <a:solidFill>
                    <a:srgbClr val="FF0000"/>
                  </a:solidFill>
                  <a:latin typeface="Times New Roman" charset="0"/>
                </a:rPr>
                <a:t>r</a:t>
              </a:r>
              <a:r>
                <a:rPr lang="en-US" sz="1800" dirty="0">
                  <a:solidFill>
                    <a:srgbClr val="FF0000"/>
                  </a:solidFill>
                  <a:latin typeface="Times New Roman" charset="0"/>
                </a:rPr>
                <a:t> ≠ </a:t>
              </a:r>
              <a:r>
                <a:rPr lang="en-US" sz="1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r1</a:t>
              </a:r>
              <a:endParaRPr lang="en-US" sz="1800" kern="0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127C54-5C20-5B45-9D20-A3F226B64A2C}"/>
              </a:ext>
            </a:extLst>
          </p:cNvPr>
          <p:cNvGrpSpPr/>
          <p:nvPr/>
        </p:nvGrpSpPr>
        <p:grpSpPr>
          <a:xfrm>
            <a:off x="7410135" y="2394863"/>
            <a:ext cx="4560841" cy="1789472"/>
            <a:chOff x="7410135" y="2394863"/>
            <a:chExt cx="4560841" cy="1789472"/>
          </a:xfrm>
        </p:grpSpPr>
        <p:sp>
          <p:nvSpPr>
            <p:cNvPr id="47" name="Text Box 18">
              <a:extLst>
                <a:ext uri="{FF2B5EF4-FFF2-40B4-BE49-F238E27FC236}">
                  <a16:creationId xmlns:a16="http://schemas.microsoft.com/office/drawing/2014/main" id="{E3BAF23D-D0F4-7647-B35F-C8DB3B24A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0135" y="2483938"/>
              <a:ext cx="1709058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c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48" name="Text Box 50">
              <a:extLst>
                <a:ext uri="{FF2B5EF4-FFF2-40B4-BE49-F238E27FC236}">
                  <a16:creationId xmlns:a16="http://schemas.microsoft.com/office/drawing/2014/main" id="{3E7E0713-CC3A-9A40-BB8C-E9ED8F90C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7726" y="2823818"/>
              <a:ext cx="921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sz="1800" dirty="0"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D4C70176-3E1B-EE45-9644-69BA8BD00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798" y="3403633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)</a:t>
              </a:r>
            </a:p>
          </p:txBody>
        </p:sp>
        <p:sp>
          <p:nvSpPr>
            <p:cNvPr id="50" name="Text Box 18">
              <a:extLst>
                <a:ext uri="{FF2B5EF4-FFF2-40B4-BE49-F238E27FC236}">
                  <a16:creationId xmlns:a16="http://schemas.microsoft.com/office/drawing/2014/main" id="{3A85129E-FA41-964A-9331-02EE835BC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4517" y="3404376"/>
              <a:ext cx="1816459" cy="36933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114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b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: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move(r1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ea typeface="Calibri"/>
                  <a:cs typeface="Calibri"/>
                </a:rPr>
                <a:t>,</a:t>
              </a:r>
              <a:r>
                <a:rPr lang="en-US" sz="1800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ea typeface="Calibri"/>
                  <a:cs typeface="Calibri"/>
                </a:rPr>
                <a:t>d2)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80E9CE4-DBFC-6448-B5F6-491230420C91}"/>
                </a:ext>
              </a:extLst>
            </p:cNvPr>
            <p:cNvSpPr/>
            <p:nvPr/>
          </p:nvSpPr>
          <p:spPr>
            <a:xfrm>
              <a:off x="8303829" y="3815003"/>
              <a:ext cx="921086" cy="369332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loc(r1)=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x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cxnSp>
          <p:nvCxnSpPr>
            <p:cNvPr id="52" name="AutoShape 48">
              <a:extLst>
                <a:ext uri="{FF2B5EF4-FFF2-40B4-BE49-F238E27FC236}">
                  <a16:creationId xmlns:a16="http://schemas.microsoft.com/office/drawing/2014/main" id="{E8041AF9-5FB7-7F45-9B89-1EAED9A9C9BD}"/>
                </a:ext>
              </a:extLst>
            </p:cNvPr>
            <p:cNvCxnSpPr>
              <a:cxnSpLocks noChangeShapeType="1"/>
              <a:stCxn id="49" idx="3"/>
              <a:endCxn id="50" idx="1"/>
            </p:cNvCxnSpPr>
            <p:nvPr/>
          </p:nvCxnSpPr>
          <p:spPr bwMode="auto">
            <a:xfrm>
              <a:off x="9320257" y="3588299"/>
              <a:ext cx="834260" cy="743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AutoShape 53">
              <a:extLst>
                <a:ext uri="{FF2B5EF4-FFF2-40B4-BE49-F238E27FC236}">
                  <a16:creationId xmlns:a16="http://schemas.microsoft.com/office/drawing/2014/main" id="{346E1B77-2CB9-284B-95D8-E8975BD3CE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279345" y="3016352"/>
              <a:ext cx="688381" cy="9911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95EA499-2B89-AB4E-89F3-7AD7DD0C622B}"/>
                </a:ext>
              </a:extLst>
            </p:cNvPr>
            <p:cNvSpPr/>
            <p:nvPr/>
          </p:nvSpPr>
          <p:spPr>
            <a:xfrm>
              <a:off x="8178450" y="2833188"/>
              <a:ext cx="1238481" cy="369332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r>
                <a:rPr lang="en-US" dirty="0">
                  <a:latin typeface="Calibri"/>
                  <a:ea typeface="Calibri"/>
                  <a:cs typeface="Calibri"/>
                </a:rPr>
                <a:t>loc(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r</a:t>
              </a:r>
              <a:r>
                <a:rPr lang="en-US" dirty="0">
                  <a:latin typeface="Calibri"/>
                  <a:ea typeface="Calibri"/>
                  <a:cs typeface="Calibri"/>
                </a:rPr>
                <a:t>)=</a:t>
              </a:r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y</a:t>
              </a:r>
              <a:endParaRPr lang="en-US" b="1" baseline="30000" dirty="0">
                <a:solidFill>
                  <a:srgbClr val="081D58"/>
                </a:solidFill>
                <a:latin typeface="Times New Roman" panose="02020603050405020304" pitchFamily="18" charset="0"/>
                <a:ea typeface="Calibri"/>
                <a:cs typeface="Calibri"/>
              </a:endParaRPr>
            </a:p>
          </p:txBody>
        </p:sp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55813E56-9AA4-4340-B1A7-B10B1321B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6911" y="2394863"/>
              <a:ext cx="1615395" cy="3003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7937" indent="0">
                <a:lnSpc>
                  <a:spcPct val="90000"/>
                </a:lnSpc>
                <a:buNone/>
              </a:pPr>
              <a:r>
                <a:rPr lang="en-US" sz="1800" dirty="0">
                  <a:solidFill>
                    <a:srgbClr val="FF0000"/>
                  </a:solidFill>
                  <a:latin typeface="Times New Roman" charset="0"/>
                </a:rPr>
                <a:t>resolver: </a:t>
              </a:r>
              <a:r>
                <a:rPr lang="en-US" sz="1800" i="1" dirty="0">
                  <a:solidFill>
                    <a:srgbClr val="FF0000"/>
                  </a:solidFill>
                  <a:latin typeface="Times New Roman" charset="0"/>
                </a:rPr>
                <a:t>c</a:t>
              </a:r>
              <a:r>
                <a:rPr lang="en-US" sz="1800" dirty="0">
                  <a:solidFill>
                    <a:srgbClr val="FF0000"/>
                  </a:solidFill>
                  <a:latin typeface="Times New Roman" charset="0"/>
                </a:rPr>
                <a:t> ≺ </a:t>
              </a:r>
              <a:r>
                <a:rPr lang="en-US" sz="1800" i="1" dirty="0">
                  <a:solidFill>
                    <a:srgbClr val="FF0000"/>
                  </a:solidFill>
                  <a:latin typeface="Times New Roman" charset="0"/>
                </a:rPr>
                <a:t>a</a:t>
              </a:r>
              <a:endParaRPr lang="en-US" sz="1800" kern="0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58" name="AutoShape 48">
              <a:extLst>
                <a:ext uri="{FF2B5EF4-FFF2-40B4-BE49-F238E27FC236}">
                  <a16:creationId xmlns:a16="http://schemas.microsoft.com/office/drawing/2014/main" id="{E8332E7D-3C6E-A849-BB3A-76CB3DE51B57}"/>
                </a:ext>
              </a:extLst>
            </p:cNvPr>
            <p:cNvCxnSpPr>
              <a:cxnSpLocks noChangeShapeType="1"/>
              <a:stCxn id="47" idx="3"/>
              <a:endCxn id="49" idx="1"/>
            </p:cNvCxnSpPr>
            <p:nvPr/>
          </p:nvCxnSpPr>
          <p:spPr bwMode="auto">
            <a:xfrm flipH="1">
              <a:off x="7503798" y="2668604"/>
              <a:ext cx="1615395" cy="919695"/>
            </a:xfrm>
            <a:prstGeom prst="curvedConnector5">
              <a:avLst>
                <a:gd name="adj1" fmla="val -14151"/>
                <a:gd name="adj2" fmla="val 62717"/>
                <a:gd name="adj3" fmla="val 1141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9156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ontent Placeholder 10">
            <a:extLst>
              <a:ext uri="{FF2B5EF4-FFF2-40B4-BE49-F238E27FC236}">
                <a16:creationId xmlns:a16="http://schemas.microsoft.com/office/drawing/2014/main" id="{BDA35ECD-E0D0-4749-8E9E-B6CF5C5961B6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C7FED3D9-C3EE-6D4F-A139-565BF14F5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2 open goals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no threats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F1548BD-A313-1A41-9B2C-1E0CE431F485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80" name="Freeform 860">
              <a:extLst>
                <a:ext uri="{FF2B5EF4-FFF2-40B4-BE49-F238E27FC236}">
                  <a16:creationId xmlns:a16="http://schemas.microsoft.com/office/drawing/2014/main" id="{A4FD353F-06BF-2043-A3E3-D2FEB58E1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BDD2B8F3-EF85-404B-A604-992055F4EA9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60">
              <a:extLst>
                <a:ext uri="{FF2B5EF4-FFF2-40B4-BE49-F238E27FC236}">
                  <a16:creationId xmlns:a16="http://schemas.microsoft.com/office/drawing/2014/main" id="{DBFDDC36-FAD7-634B-810E-C986FCCB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70CDC4CB-B1CC-E54C-B4F2-281AD383ADC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91">
              <a:extLst>
                <a:ext uri="{FF2B5EF4-FFF2-40B4-BE49-F238E27FC236}">
                  <a16:creationId xmlns:a16="http://schemas.microsoft.com/office/drawing/2014/main" id="{EA914A1E-6CF5-D148-9588-94408395C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5" name="Freeform 860">
              <a:extLst>
                <a:ext uri="{FF2B5EF4-FFF2-40B4-BE49-F238E27FC236}">
                  <a16:creationId xmlns:a16="http://schemas.microsoft.com/office/drawing/2014/main" id="{33FA86F7-B732-6842-9ED4-79D0984B3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0A72894A-0D25-0D4E-9212-960D43B3423E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B61A445E-1779-DD41-BDAB-48DD6E0A0F81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7C196F0-2DE1-B446-88D6-BD779ED706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116" name="Line 882">
                <a:extLst>
                  <a:ext uri="{FF2B5EF4-FFF2-40B4-BE49-F238E27FC236}">
                    <a16:creationId xmlns:a16="http://schemas.microsoft.com/office/drawing/2014/main" id="{7FBFCDE8-7037-A647-ADD0-F85C1CFD5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59">
                <a:extLst>
                  <a:ext uri="{FF2B5EF4-FFF2-40B4-BE49-F238E27FC236}">
                    <a16:creationId xmlns:a16="http://schemas.microsoft.com/office/drawing/2014/main" id="{CB59E15F-03FF-8148-BEB7-61CD1F99EF6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Oval 861">
                <a:extLst>
                  <a:ext uri="{FF2B5EF4-FFF2-40B4-BE49-F238E27FC236}">
                    <a16:creationId xmlns:a16="http://schemas.microsoft.com/office/drawing/2014/main" id="{8927F92F-3E08-AC47-BDDA-AF2C7B9E752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9" name="Oval 862">
                <a:extLst>
                  <a:ext uri="{FF2B5EF4-FFF2-40B4-BE49-F238E27FC236}">
                    <a16:creationId xmlns:a16="http://schemas.microsoft.com/office/drawing/2014/main" id="{8C4B1ADA-FC66-2641-8517-8F0263601A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0" name="Oval 863">
                <a:extLst>
                  <a:ext uri="{FF2B5EF4-FFF2-40B4-BE49-F238E27FC236}">
                    <a16:creationId xmlns:a16="http://schemas.microsoft.com/office/drawing/2014/main" id="{3C209A48-107E-354F-B662-2C6BE4C861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1" name="Oval 863">
                <a:extLst>
                  <a:ext uri="{FF2B5EF4-FFF2-40B4-BE49-F238E27FC236}">
                    <a16:creationId xmlns:a16="http://schemas.microsoft.com/office/drawing/2014/main" id="{2959FB81-11D4-5A48-A945-F552276BF5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9920BAF-B69A-0D4B-B65C-563E435F1CBC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7" name="Freeform 860">
                  <a:extLst>
                    <a:ext uri="{FF2B5EF4-FFF2-40B4-BE49-F238E27FC236}">
                      <a16:creationId xmlns:a16="http://schemas.microsoft.com/office/drawing/2014/main" id="{7AFA3FD1-6D4D-2647-9CE9-05C350EEDD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Rectangle 864">
                  <a:extLst>
                    <a:ext uri="{FF2B5EF4-FFF2-40B4-BE49-F238E27FC236}">
                      <a16:creationId xmlns:a16="http://schemas.microsoft.com/office/drawing/2014/main" id="{32067D65-AF74-FE4C-BC7C-DEB887A8F0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39" name="Freeform 865">
                  <a:extLst>
                    <a:ext uri="{FF2B5EF4-FFF2-40B4-BE49-F238E27FC236}">
                      <a16:creationId xmlns:a16="http://schemas.microsoft.com/office/drawing/2014/main" id="{5983C3C8-FEFE-0946-8EF9-AB81BC9398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Freeform 866">
                  <a:extLst>
                    <a:ext uri="{FF2B5EF4-FFF2-40B4-BE49-F238E27FC236}">
                      <a16:creationId xmlns:a16="http://schemas.microsoft.com/office/drawing/2014/main" id="{E3D71A15-A0F2-FA4B-9914-2798702435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23" name="Oval 878">
                <a:extLst>
                  <a:ext uri="{FF2B5EF4-FFF2-40B4-BE49-F238E27FC236}">
                    <a16:creationId xmlns:a16="http://schemas.microsoft.com/office/drawing/2014/main" id="{DC1E1219-5871-FD4A-8881-F85EDCABFC3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4" name="Line 882">
                <a:extLst>
                  <a:ext uri="{FF2B5EF4-FFF2-40B4-BE49-F238E27FC236}">
                    <a16:creationId xmlns:a16="http://schemas.microsoft.com/office/drawing/2014/main" id="{6F2A22E6-64F7-004C-B058-4A6AF23FC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5" name="Line 882">
                <a:extLst>
                  <a:ext uri="{FF2B5EF4-FFF2-40B4-BE49-F238E27FC236}">
                    <a16:creationId xmlns:a16="http://schemas.microsoft.com/office/drawing/2014/main" id="{0111E51C-0263-6A47-832A-45DA84D5C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6" name="Line 884">
                <a:extLst>
                  <a:ext uri="{FF2B5EF4-FFF2-40B4-BE49-F238E27FC236}">
                    <a16:creationId xmlns:a16="http://schemas.microsoft.com/office/drawing/2014/main" id="{DF11FC97-FA5B-7C4E-9CB7-D50A1063C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7" name="Oval 885">
                <a:extLst>
                  <a:ext uri="{FF2B5EF4-FFF2-40B4-BE49-F238E27FC236}">
                    <a16:creationId xmlns:a16="http://schemas.microsoft.com/office/drawing/2014/main" id="{700BFB60-70BA-8842-9FB3-97F354368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F32E502-B94E-EC4B-A9D2-0AA801EA264D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131" name="Oval 878">
                  <a:extLst>
                    <a:ext uri="{FF2B5EF4-FFF2-40B4-BE49-F238E27FC236}">
                      <a16:creationId xmlns:a16="http://schemas.microsoft.com/office/drawing/2014/main" id="{A2DBEBAB-1980-214B-BB4A-50A04F1D6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EDC70B99-C1E6-F34C-A981-1E49F8A3B2A9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134" name="Rectangle 880">
                    <a:extLst>
                      <a:ext uri="{FF2B5EF4-FFF2-40B4-BE49-F238E27FC236}">
                        <a16:creationId xmlns:a16="http://schemas.microsoft.com/office/drawing/2014/main" id="{D48BA9C2-8C5E-D94D-8F48-E5C4BF7BCD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35" name="Line 881">
                    <a:extLst>
                      <a:ext uri="{FF2B5EF4-FFF2-40B4-BE49-F238E27FC236}">
                        <a16:creationId xmlns:a16="http://schemas.microsoft.com/office/drawing/2014/main" id="{B528A882-401B-1B45-9F0D-39125E9FA1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36" name="Line 882">
                    <a:extLst>
                      <a:ext uri="{FF2B5EF4-FFF2-40B4-BE49-F238E27FC236}">
                        <a16:creationId xmlns:a16="http://schemas.microsoft.com/office/drawing/2014/main" id="{7D664778-7560-C641-ACEA-C27D384A91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33" name="Oval 878">
                  <a:extLst>
                    <a:ext uri="{FF2B5EF4-FFF2-40B4-BE49-F238E27FC236}">
                      <a16:creationId xmlns:a16="http://schemas.microsoft.com/office/drawing/2014/main" id="{C7AC66D7-484A-6F4F-A614-7C8B5743A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29" name="Rectangle 880">
                <a:extLst>
                  <a:ext uri="{FF2B5EF4-FFF2-40B4-BE49-F238E27FC236}">
                    <a16:creationId xmlns:a16="http://schemas.microsoft.com/office/drawing/2014/main" id="{73037885-DA39-434D-91A4-1ECF29CE7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0" name="Line 881">
                <a:extLst>
                  <a:ext uri="{FF2B5EF4-FFF2-40B4-BE49-F238E27FC236}">
                    <a16:creationId xmlns:a16="http://schemas.microsoft.com/office/drawing/2014/main" id="{EBB5D85B-CC98-974A-9C28-A8C5775F0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89" name="Parallelogram 88">
              <a:extLst>
                <a:ext uri="{FF2B5EF4-FFF2-40B4-BE49-F238E27FC236}">
                  <a16:creationId xmlns:a16="http://schemas.microsoft.com/office/drawing/2014/main" id="{C1673021-1D8A-DB47-B913-139488D8927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C547FA1-2D9E-AD44-839F-9DE16B44A1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91" name="Oval 859">
                <a:extLst>
                  <a:ext uri="{FF2B5EF4-FFF2-40B4-BE49-F238E27FC236}">
                    <a16:creationId xmlns:a16="http://schemas.microsoft.com/office/drawing/2014/main" id="{788D2AD2-982F-3249-A9F9-8D43EA5DEA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2" name="Oval 861">
                <a:extLst>
                  <a:ext uri="{FF2B5EF4-FFF2-40B4-BE49-F238E27FC236}">
                    <a16:creationId xmlns:a16="http://schemas.microsoft.com/office/drawing/2014/main" id="{94D08D1A-A67D-1244-B098-F7ABB4248A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3" name="Oval 862">
                <a:extLst>
                  <a:ext uri="{FF2B5EF4-FFF2-40B4-BE49-F238E27FC236}">
                    <a16:creationId xmlns:a16="http://schemas.microsoft.com/office/drawing/2014/main" id="{ED3F17AF-83F0-B847-97A7-EB38DF4821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4" name="Oval 863">
                <a:extLst>
                  <a:ext uri="{FF2B5EF4-FFF2-40B4-BE49-F238E27FC236}">
                    <a16:creationId xmlns:a16="http://schemas.microsoft.com/office/drawing/2014/main" id="{9AAFB9D9-BF54-934B-94E6-CD03208DA3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5" name="Oval 863">
                <a:extLst>
                  <a:ext uri="{FF2B5EF4-FFF2-40B4-BE49-F238E27FC236}">
                    <a16:creationId xmlns:a16="http://schemas.microsoft.com/office/drawing/2014/main" id="{0DBD6B48-2642-0441-B699-E2D54A866E4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6" name="Freeform 866">
                <a:extLst>
                  <a:ext uri="{FF2B5EF4-FFF2-40B4-BE49-F238E27FC236}">
                    <a16:creationId xmlns:a16="http://schemas.microsoft.com/office/drawing/2014/main" id="{0F85C1FE-E1AF-564E-B674-862D1BA8DF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7" name="Oval 878">
                <a:extLst>
                  <a:ext uri="{FF2B5EF4-FFF2-40B4-BE49-F238E27FC236}">
                    <a16:creationId xmlns:a16="http://schemas.microsoft.com/office/drawing/2014/main" id="{1043162B-D7F4-1743-AD6B-47A5DB8E3F9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8" name="Line 882">
                <a:extLst>
                  <a:ext uri="{FF2B5EF4-FFF2-40B4-BE49-F238E27FC236}">
                    <a16:creationId xmlns:a16="http://schemas.microsoft.com/office/drawing/2014/main" id="{02AB5017-D948-A94C-9ED6-27F3AA7CD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9" name="Rectangle 880">
                <a:extLst>
                  <a:ext uri="{FF2B5EF4-FFF2-40B4-BE49-F238E27FC236}">
                    <a16:creationId xmlns:a16="http://schemas.microsoft.com/office/drawing/2014/main" id="{5D77C9A5-EE8F-C946-A73D-066B5CA3F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0" name="Line 881">
                <a:extLst>
                  <a:ext uri="{FF2B5EF4-FFF2-40B4-BE49-F238E27FC236}">
                    <a16:creationId xmlns:a16="http://schemas.microsoft.com/office/drawing/2014/main" id="{B15F5642-7144-1A4F-9EAC-09BBD99D0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1" name="Line 882">
                <a:extLst>
                  <a:ext uri="{FF2B5EF4-FFF2-40B4-BE49-F238E27FC236}">
                    <a16:creationId xmlns:a16="http://schemas.microsoft.com/office/drawing/2014/main" id="{51708730-2A96-F742-A569-C0528CA4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Line 882">
                <a:extLst>
                  <a:ext uri="{FF2B5EF4-FFF2-40B4-BE49-F238E27FC236}">
                    <a16:creationId xmlns:a16="http://schemas.microsoft.com/office/drawing/2014/main" id="{11B61269-DCA2-E84D-B369-D515916E0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Line 884">
                <a:extLst>
                  <a:ext uri="{FF2B5EF4-FFF2-40B4-BE49-F238E27FC236}">
                    <a16:creationId xmlns:a16="http://schemas.microsoft.com/office/drawing/2014/main" id="{6470DDF2-E627-2A45-BA09-8C236C5F0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85">
                <a:extLst>
                  <a:ext uri="{FF2B5EF4-FFF2-40B4-BE49-F238E27FC236}">
                    <a16:creationId xmlns:a16="http://schemas.microsoft.com/office/drawing/2014/main" id="{2F8D2C4A-44C1-D54C-A273-F19A997E1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3D6DDFF7-3E76-A647-9815-89706E9D8C70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110" name="Oval 878">
                  <a:extLst>
                    <a:ext uri="{FF2B5EF4-FFF2-40B4-BE49-F238E27FC236}">
                      <a16:creationId xmlns:a16="http://schemas.microsoft.com/office/drawing/2014/main" id="{436E34F7-C9AF-754E-85B1-4F1B7DDFE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B6B521B3-0667-AF4F-8F68-034759902191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113" name="Rectangle 880">
                    <a:extLst>
                      <a:ext uri="{FF2B5EF4-FFF2-40B4-BE49-F238E27FC236}">
                        <a16:creationId xmlns:a16="http://schemas.microsoft.com/office/drawing/2014/main" id="{8C418A79-45CA-5346-B7F5-12233EB6C1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14" name="Line 881">
                    <a:extLst>
                      <a:ext uri="{FF2B5EF4-FFF2-40B4-BE49-F238E27FC236}">
                        <a16:creationId xmlns:a16="http://schemas.microsoft.com/office/drawing/2014/main" id="{BE626F0E-B7D5-EA42-AC34-D72C3B96D9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15" name="Line 882">
                    <a:extLst>
                      <a:ext uri="{FF2B5EF4-FFF2-40B4-BE49-F238E27FC236}">
                        <a16:creationId xmlns:a16="http://schemas.microsoft.com/office/drawing/2014/main" id="{32B35DE0-8AEE-5B4A-A6B9-4BF8C192D8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12" name="Oval 878">
                  <a:extLst>
                    <a:ext uri="{FF2B5EF4-FFF2-40B4-BE49-F238E27FC236}">
                      <a16:creationId xmlns:a16="http://schemas.microsoft.com/office/drawing/2014/main" id="{BDF31050-08B4-2640-ACC7-810750512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25D408D-573F-A64D-A2C6-D48BF714C233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EC7C9B69-B16C-724C-9A92-A8EA5283FD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50209775-6CC8-834E-B1FD-12CDBEC97D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39D33089-83FA-3D40-BF13-CF9C5B4B3F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0DD7A0-8C8D-B744-AC42-7CD9B01A7D7B}"/>
              </a:ext>
            </a:extLst>
          </p:cNvPr>
          <p:cNvSpPr/>
          <p:nvPr/>
        </p:nvSpPr>
        <p:spPr>
          <a:xfrm>
            <a:off x="9439345" y="2733490"/>
            <a:ext cx="99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→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0BF30E2-F540-6246-A74D-E89A979E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4" y="2743496"/>
            <a:ext cx="8267700" cy="2451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3803FF-63F0-EFF1-5822-DF11D53ACC22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BB65392E-4245-716B-8174-7CBBF5F525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9EAE09-C882-C6F8-BCD9-100EBC1130C4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05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>
            <a:extLst>
              <a:ext uri="{FF2B5EF4-FFF2-40B4-BE49-F238E27FC236}">
                <a16:creationId xmlns:a16="http://schemas.microsoft.com/office/drawing/2014/main" id="{6D493E83-ED4F-4B4C-99D8-125BEB90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4" y="1529032"/>
            <a:ext cx="8257031" cy="3665564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DAA62C6C-C0B2-D24C-9DFC-1DED11761E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3 open goals</a:t>
            </a:r>
          </a:p>
          <a:p>
            <a:r>
              <a:rPr lang="en-US" dirty="0">
                <a:latin typeface="Times New Roman" charset="0"/>
              </a:rPr>
              <a:t>no threats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7" name="Rectangle 4">
            <a:extLst>
              <a:ext uri="{FF2B5EF4-FFF2-40B4-BE49-F238E27FC236}">
                <a16:creationId xmlns:a16="http://schemas.microsoft.com/office/drawing/2014/main" id="{D1E945FD-4007-9745-9401-7E92F4BC5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413" y="1787810"/>
            <a:ext cx="1862817" cy="798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i="1" kern="0" dirty="0">
                <a:solidFill>
                  <a:srgbClr val="21985D"/>
                </a:solidFill>
                <a:latin typeface="Times New Roman" charset="0"/>
              </a:rPr>
              <a:t>the only resolver: a causal link from a new action</a:t>
            </a:r>
            <a:endParaRPr lang="en-US" sz="1800" i="1" kern="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4">
            <a:extLst>
              <a:ext uri="{FF2B5EF4-FFF2-40B4-BE49-F238E27FC236}">
                <a16:creationId xmlns:a16="http://schemas.microsoft.com/office/drawing/2014/main" id="{DD3EACAC-2322-6A45-8479-34A983056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386" y="4553558"/>
            <a:ext cx="2311703" cy="570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800" i="1" kern="0" dirty="0">
                <a:solidFill>
                  <a:srgbClr val="21985D"/>
                </a:solidFill>
                <a:latin typeface="Times New Roman" charset="0"/>
              </a:rPr>
              <a:t>for every action a,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800" i="1" kern="0" dirty="0">
                <a:solidFill>
                  <a:srgbClr val="21985D"/>
                </a:solidFill>
                <a:latin typeface="Times New Roman" charset="0"/>
              </a:rPr>
              <a:t>a</a:t>
            </a:r>
            <a:r>
              <a:rPr lang="en-US" sz="1800" kern="0" baseline="-25000" dirty="0">
                <a:solidFill>
                  <a:srgbClr val="21985D"/>
                </a:solidFill>
                <a:latin typeface="Times New Roman" charset="0"/>
              </a:rPr>
              <a:t>0</a:t>
            </a:r>
            <a:r>
              <a:rPr lang="en-US" sz="1800" kern="0" dirty="0">
                <a:solidFill>
                  <a:srgbClr val="21985D"/>
                </a:solidFill>
                <a:latin typeface="Times New Roman" charset="0"/>
              </a:rPr>
              <a:t> ≺ </a:t>
            </a:r>
            <a:r>
              <a:rPr lang="en-US" sz="1800" i="1" kern="0" dirty="0">
                <a:solidFill>
                  <a:srgbClr val="21985D"/>
                </a:solidFill>
                <a:latin typeface="Times New Roman" charset="0"/>
              </a:rPr>
              <a:t>a </a:t>
            </a:r>
            <a:r>
              <a:rPr lang="en-US" sz="1800" kern="0" dirty="0">
                <a:solidFill>
                  <a:srgbClr val="21985D"/>
                </a:solidFill>
                <a:latin typeface="Times New Roman" charset="0"/>
              </a:rPr>
              <a:t>≺ </a:t>
            </a:r>
            <a:r>
              <a:rPr lang="en-US" sz="1800" i="1" kern="0" dirty="0">
                <a:solidFill>
                  <a:srgbClr val="21985D"/>
                </a:solidFill>
                <a:latin typeface="Times New Roman" charset="0"/>
              </a:rPr>
              <a:t>a</a:t>
            </a:r>
            <a:r>
              <a:rPr lang="en-US" sz="1800" i="1" kern="0" baseline="-25000" dirty="0">
                <a:solidFill>
                  <a:srgbClr val="21985D"/>
                </a:solidFill>
                <a:latin typeface="Times New Roman" charset="0"/>
              </a:rPr>
              <a:t>g</a:t>
            </a:r>
            <a:endParaRPr lang="en-US" sz="1800" kern="0" baseline="-2500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3DD7ADD-DAAC-7146-8868-A9A9ECFDF544}"/>
              </a:ext>
            </a:extLst>
          </p:cNvPr>
          <p:cNvCxnSpPr>
            <a:cxnSpLocks/>
            <a:stCxn id="84" idx="0"/>
          </p:cNvCxnSpPr>
          <p:nvPr/>
        </p:nvCxnSpPr>
        <p:spPr>
          <a:xfrm flipV="1">
            <a:off x="8205238" y="3245026"/>
            <a:ext cx="1733166" cy="130853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CA80857-A702-3540-A95D-5973BD6269D4}"/>
              </a:ext>
            </a:extLst>
          </p:cNvPr>
          <p:cNvCxnSpPr>
            <a:cxnSpLocks/>
          </p:cNvCxnSpPr>
          <p:nvPr/>
        </p:nvCxnSpPr>
        <p:spPr>
          <a:xfrm flipH="1" flipV="1">
            <a:off x="5193794" y="2599252"/>
            <a:ext cx="3048282" cy="195430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6074AF3-EED3-EA48-BC60-F49317C4F48A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10202000" y="2586537"/>
            <a:ext cx="74822" cy="25877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B3242695-C6E7-2546-8927-BA7CB93D21B4}"/>
              </a:ext>
            </a:extLst>
          </p:cNvPr>
          <p:cNvSpPr/>
          <p:nvPr/>
        </p:nvSpPr>
        <p:spPr>
          <a:xfrm>
            <a:off x="10485362" y="3294183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↑</a:t>
            </a:r>
          </a:p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18">
            <a:extLst>
              <a:ext uri="{FF2B5EF4-FFF2-40B4-BE49-F238E27FC236}">
                <a16:creationId xmlns:a16="http://schemas.microsoft.com/office/drawing/2014/main" id="{799D9DD2-1CD0-E44F-A25B-7E3A8F6E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534" y="5852161"/>
            <a:ext cx="6115776" cy="397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1313" lvl="1" indent="0">
              <a:buFont typeface="System Font Regular"/>
              <a:buNone/>
            </a:pPr>
            <a:r>
              <a:rPr lang="en-US" b="1" kern="0" dirty="0">
                <a:solidFill>
                  <a:srgbClr val="081D58"/>
                </a:solidFill>
                <a:cs typeface="Times New Roman"/>
              </a:rPr>
              <a:t>Poll</a:t>
            </a:r>
            <a:r>
              <a:rPr lang="en-US" kern="0" dirty="0">
                <a:solidFill>
                  <a:srgbClr val="081D58"/>
                </a:solidFill>
                <a:cs typeface="Times New Roman"/>
              </a:rPr>
              <a:t>. Above, I said “the only resolver”. Is that correct?</a:t>
            </a:r>
            <a:endParaRPr lang="en-US" b="1" kern="0" dirty="0">
              <a:latin typeface="Times New Roman" charset="0"/>
            </a:endParaRPr>
          </a:p>
        </p:txBody>
      </p:sp>
      <p:sp>
        <p:nvSpPr>
          <p:cNvPr id="82" name="Content Placeholder 10">
            <a:extLst>
              <a:ext uri="{FF2B5EF4-FFF2-40B4-BE49-F238E27FC236}">
                <a16:creationId xmlns:a16="http://schemas.microsoft.com/office/drawing/2014/main" id="{84E1C6D8-E4E6-824B-81F1-B031C1558758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DD6E51-1932-BDDF-89FB-EE4EE5587F44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43D6BA6-A193-F548-AC93-353FAD4A7D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061871-6894-2473-38D8-37116F7FEF96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5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8F6191E2-6E39-854E-BCFD-D4AD7271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55" y="1528566"/>
            <a:ext cx="8267700" cy="42799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1EF89F1A-A639-B14F-8EBE-33022AF397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4 open goals</a:t>
            </a:r>
          </a:p>
          <a:p>
            <a:r>
              <a:rPr lang="en-US" dirty="0">
                <a:latin typeface="Times New Roman" charset="0"/>
              </a:rPr>
              <a:t>no threats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3881FAF-9567-C240-B459-C02B532066F9}"/>
              </a:ext>
            </a:extLst>
          </p:cNvPr>
          <p:cNvCxnSpPr>
            <a:cxnSpLocks/>
            <a:stCxn id="82" idx="2"/>
          </p:cNvCxnSpPr>
          <p:nvPr/>
        </p:nvCxnSpPr>
        <p:spPr>
          <a:xfrm>
            <a:off x="10224939" y="2674280"/>
            <a:ext cx="0" cy="548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4">
            <a:extLst>
              <a:ext uri="{FF2B5EF4-FFF2-40B4-BE49-F238E27FC236}">
                <a16:creationId xmlns:a16="http://schemas.microsoft.com/office/drawing/2014/main" id="{85BFE57D-E62A-5740-BACD-6B507401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691" y="1875553"/>
            <a:ext cx="1694496" cy="798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i="1" kern="0" dirty="0">
                <a:solidFill>
                  <a:srgbClr val="21985D"/>
                </a:solidFill>
                <a:latin typeface="Times New Roman" charset="0"/>
              </a:rPr>
              <a:t>only resolver: causal link from a new action</a:t>
            </a:r>
            <a:endParaRPr lang="en-US" sz="1800" i="1" kern="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B33C5B-ADD5-2B48-B5C0-2E5D78671AAF}"/>
              </a:ext>
            </a:extLst>
          </p:cNvPr>
          <p:cNvSpPr/>
          <p:nvPr/>
        </p:nvSpPr>
        <p:spPr>
          <a:xfrm>
            <a:off x="5415812" y="1844731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→</a:t>
            </a:r>
          </a:p>
        </p:txBody>
      </p:sp>
      <p:sp>
        <p:nvSpPr>
          <p:cNvPr id="79" name="Content Placeholder 10">
            <a:extLst>
              <a:ext uri="{FF2B5EF4-FFF2-40B4-BE49-F238E27FC236}">
                <a16:creationId xmlns:a16="http://schemas.microsoft.com/office/drawing/2014/main" id="{1BBA0F9B-A0B8-8A4E-8708-8E266E5697F3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0715AE-CF4D-3462-7CEC-9170EB78D3FF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5DC682A7-E487-7D17-3961-135CE4D92F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33CA42-6AA2-4DB6-CE88-E7E666C723B0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79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3831A-B9E6-AD4B-89B3-C4B0D209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5" y="1529660"/>
            <a:ext cx="8267700" cy="42926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78F99393-2C09-464E-80D4-3F422C929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5 open goals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1 threat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616423F-3A0F-3741-AD99-3ABE551EE613}"/>
              </a:ext>
            </a:extLst>
          </p:cNvPr>
          <p:cNvCxnSpPr>
            <a:cxnSpLocks/>
          </p:cNvCxnSpPr>
          <p:nvPr/>
        </p:nvCxnSpPr>
        <p:spPr>
          <a:xfrm>
            <a:off x="5718048" y="1701440"/>
            <a:ext cx="553925" cy="45697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4">
            <a:extLst>
              <a:ext uri="{FF2B5EF4-FFF2-40B4-BE49-F238E27FC236}">
                <a16:creationId xmlns:a16="http://schemas.microsoft.com/office/drawing/2014/main" id="{97B0BDC5-4B99-3948-BCED-DA6A1274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397" y="902713"/>
            <a:ext cx="1694496" cy="7987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i="1" kern="0" dirty="0">
                <a:solidFill>
                  <a:srgbClr val="21985D"/>
                </a:solidFill>
                <a:latin typeface="Times New Roman" charset="0"/>
              </a:rPr>
              <a:t>only resolver: causal link from a new action</a:t>
            </a:r>
            <a:endParaRPr lang="en-US" sz="1800" i="1" kern="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16D4B118-DC88-6A4F-BC34-5CAD4F51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864" y="6126479"/>
            <a:ext cx="5323569" cy="397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b="1" kern="0" dirty="0">
                <a:latin typeface="Times New Roman" charset="0"/>
              </a:rPr>
              <a:t>Poll</a:t>
            </a:r>
            <a:r>
              <a:rPr lang="en-US" kern="0" dirty="0">
                <a:latin typeface="Times New Roman" charset="0"/>
              </a:rPr>
              <a:t>: does </a:t>
            </a:r>
            <a:r>
              <a:rPr lang="en-US" i="1" kern="0" dirty="0">
                <a:latin typeface="Times New Roman" charset="0"/>
              </a:rPr>
              <a:t>a</a:t>
            </a:r>
            <a:r>
              <a:rPr lang="en-US" kern="0" baseline="-25000" dirty="0">
                <a:latin typeface="Times New Roman" charset="0"/>
              </a:rPr>
              <a:t>3</a:t>
            </a:r>
            <a:r>
              <a:rPr lang="en-US" kern="0" dirty="0">
                <a:latin typeface="Times New Roman" charset="0"/>
              </a:rPr>
              <a:t> threaten </a:t>
            </a:r>
            <a:r>
              <a:rPr lang="en-US" i="1" kern="0" dirty="0">
                <a:latin typeface="Times New Roman" charset="0"/>
              </a:rPr>
              <a:t>a</a:t>
            </a:r>
            <a:r>
              <a:rPr lang="en-US" kern="0" baseline="-25000" dirty="0">
                <a:latin typeface="Times New Roman" charset="0"/>
              </a:rPr>
              <a:t>1</a:t>
            </a:r>
            <a:r>
              <a:rPr lang="en-US" kern="0" dirty="0">
                <a:latin typeface="Times New Roman" charset="0"/>
              </a:rPr>
              <a:t>’s precondition </a:t>
            </a:r>
            <a:r>
              <a:rPr lang="en-US" kern="0" dirty="0">
                <a:latin typeface="Calibri" panose="020F0502020204030204" pitchFamily="34" charset="0"/>
              </a:rPr>
              <a:t>loc(r1)=</a:t>
            </a:r>
            <a:r>
              <a:rPr lang="en-US" i="1" kern="0" dirty="0">
                <a:latin typeface="Times New Roman" charset="0"/>
              </a:rPr>
              <a:t>d</a:t>
            </a:r>
            <a:r>
              <a:rPr lang="en-US" kern="0" dirty="0">
                <a:latin typeface="Times New Roman" charset="0"/>
              </a:rPr>
              <a:t>?</a:t>
            </a: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F439D3E5-6EA5-6B4D-B247-2DBEB546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935" y="3563476"/>
            <a:ext cx="771700" cy="300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threat</a:t>
            </a:r>
            <a:endParaRPr lang="en-US" sz="1800" kern="0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4E78E4-1BE6-694A-A5F5-91BA401673D8}"/>
              </a:ext>
            </a:extLst>
          </p:cNvPr>
          <p:cNvSpPr/>
          <p:nvPr/>
        </p:nvSpPr>
        <p:spPr>
          <a:xfrm>
            <a:off x="6631098" y="1067362"/>
            <a:ext cx="710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↓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9FA514-1F95-14CE-570E-62E3C628B9B8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80D62B6C-EEB6-B524-C479-61458F9302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112410-4C4B-D85C-53A1-9209620F79F5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4385283F-8DDA-0009-1098-C4EEB4742D2D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70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3.3.	Backward Search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152525"/>
            <a:ext cx="5677884" cy="5283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Forward search: forward from initial state 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In state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 c</a:t>
            </a:r>
            <a:r>
              <a:rPr lang="en-US" dirty="0">
                <a:latin typeface="Times New Roman" charset="0"/>
              </a:rPr>
              <a:t>hoose applicable action </a:t>
            </a:r>
            <a:r>
              <a:rPr lang="en-US" i="1" dirty="0">
                <a:latin typeface="Times New Roman" charset="0"/>
              </a:rPr>
              <a:t>a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Compute state transition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i="1" dirty="0">
                <a:ea typeface="Times New Roman"/>
                <a:cs typeface="Times New Roman"/>
              </a:rPr>
              <a:t>′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dirty="0">
                <a:latin typeface="Times New Roman" charset="0"/>
                <a:sym typeface="Symbol" charset="0"/>
              </a:rPr>
              <a:t>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s,a</a:t>
            </a:r>
            <a:r>
              <a:rPr lang="en-US" dirty="0">
                <a:latin typeface="Times New Roman" charset="0"/>
              </a:rPr>
              <a:t>)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Backward search: backward from the goal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For goal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,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choose </a:t>
            </a:r>
            <a:r>
              <a:rPr lang="en-US" i="1" dirty="0">
                <a:latin typeface="Times New Roman" charset="0"/>
              </a:rPr>
              <a:t>relevant </a:t>
            </a:r>
            <a:r>
              <a:rPr lang="en-US" dirty="0">
                <a:latin typeface="Times New Roman" charset="0"/>
              </a:rPr>
              <a:t>action </a:t>
            </a:r>
            <a:r>
              <a:rPr lang="en-US" i="1" dirty="0">
                <a:latin typeface="Times New Roman" charset="0"/>
              </a:rPr>
              <a:t>a</a:t>
            </a:r>
            <a:endParaRPr lang="en-US" dirty="0">
              <a:latin typeface="Times New Roman" charset="0"/>
            </a:endParaRPr>
          </a:p>
          <a:p>
            <a:pPr lvl="2" eaLnBrk="1" hangingPunct="1"/>
            <a:r>
              <a:rPr lang="en-US" dirty="0">
                <a:latin typeface="Times New Roman" charset="0"/>
              </a:rPr>
              <a:t>A possible “last action” before the goal</a:t>
            </a:r>
          </a:p>
          <a:p>
            <a:pPr lvl="2"/>
            <a:r>
              <a:rPr lang="en-US" dirty="0">
                <a:latin typeface="Times New Roman" charset="0"/>
                <a:ea typeface="Times New Roman"/>
                <a:cs typeface="Times New Roman"/>
              </a:rPr>
              <a:t>Sometimes this has a lower branching factor</a:t>
            </a:r>
            <a:br>
              <a:rPr lang="en-US" baseline="-25000" dirty="0">
                <a:latin typeface="Times New Roman" charset="0"/>
                <a:ea typeface="Times New Roman"/>
                <a:cs typeface="Times New Roman"/>
              </a:rPr>
            </a:br>
            <a:endParaRPr lang="en-US" baseline="-25000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Compute </a:t>
            </a:r>
            <a:r>
              <a:rPr lang="en-US" i="1" dirty="0">
                <a:latin typeface="Times New Roman" charset="0"/>
              </a:rPr>
              <a:t>inverse </a:t>
            </a:r>
            <a:r>
              <a:rPr lang="en-US" dirty="0">
                <a:latin typeface="Times New Roman" charset="0"/>
              </a:rPr>
              <a:t>state transition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i="1" dirty="0">
                <a:ea typeface="Times New Roman"/>
                <a:cs typeface="Times New Roman"/>
              </a:rPr>
              <a:t>′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Times New Roman" charset="0"/>
                <a:sym typeface="Symbol" charset="0"/>
              </a:rPr>
              <a:t></a:t>
            </a:r>
            <a:r>
              <a:rPr lang="en-US" baseline="30000" dirty="0">
                <a:latin typeface="Times New Roman" charset="0"/>
              </a:rPr>
              <a:t> –1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g,a</a:t>
            </a:r>
            <a:r>
              <a:rPr lang="en-US" dirty="0">
                <a:latin typeface="Times New Roman" charset="0"/>
              </a:rPr>
              <a:t>)</a:t>
            </a:r>
          </a:p>
          <a:p>
            <a:pPr lvl="1"/>
            <a:r>
              <a:rPr lang="en-US" i="1" dirty="0">
                <a:latin typeface="Times New Roman" charset="0"/>
              </a:rPr>
              <a:t>g</a:t>
            </a:r>
            <a:r>
              <a:rPr lang="en-US" i="1" dirty="0">
                <a:ea typeface="Times New Roman"/>
                <a:cs typeface="Times New Roman"/>
              </a:rPr>
              <a:t>′</a:t>
            </a:r>
            <a:r>
              <a:rPr lang="en-US" dirty="0">
                <a:ea typeface="Times New Roman"/>
                <a:cs typeface="Times New Roman"/>
              </a:rPr>
              <a:t> = properties a state </a:t>
            </a:r>
            <a:r>
              <a:rPr lang="en-US" i="1" dirty="0">
                <a:ea typeface="Times New Roman"/>
                <a:cs typeface="Times New Roman"/>
              </a:rPr>
              <a:t>s′</a:t>
            </a:r>
            <a:r>
              <a:rPr lang="en-US" dirty="0">
                <a:ea typeface="Times New Roman"/>
                <a:cs typeface="Times New Roman"/>
              </a:rPr>
              <a:t> should satisfy in order for </a:t>
            </a:r>
            <a:r>
              <a:rPr lang="en-US" dirty="0">
                <a:latin typeface="Times New Roman" charset="0"/>
                <a:sym typeface="Symbol" charset="0"/>
              </a:rPr>
              <a:t>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s</a:t>
            </a:r>
            <a:r>
              <a:rPr lang="en-US" i="1" dirty="0" err="1">
                <a:ea typeface="Times New Roman"/>
                <a:cs typeface="Times New Roman"/>
              </a:rPr>
              <a:t>′</a:t>
            </a:r>
            <a:r>
              <a:rPr lang="en-US" i="1" dirty="0" err="1">
                <a:latin typeface="Times New Roman" charset="0"/>
              </a:rPr>
              <a:t>,a</a:t>
            </a:r>
            <a:r>
              <a:rPr lang="en-US" dirty="0">
                <a:latin typeface="Times New Roman" charset="0"/>
              </a:rPr>
              <a:t>) to satisfy </a:t>
            </a:r>
            <a:r>
              <a:rPr lang="en-US" i="1" dirty="0">
                <a:latin typeface="Times New Roman" charset="0"/>
              </a:rPr>
              <a:t>g</a:t>
            </a:r>
          </a:p>
          <a:p>
            <a:r>
              <a:rPr lang="en-US" dirty="0">
                <a:latin typeface="Times New Roman" charset="0"/>
                <a:ea typeface="Times New Roman"/>
                <a:cs typeface="Times New Roman"/>
              </a:rPr>
              <a:t>Equivalently, if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  <a:cs typeface="Times New Roman"/>
              </a:rPr>
              <a:t>g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 =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{all states that satisfy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} then</a:t>
            </a:r>
          </a:p>
          <a:p>
            <a:pPr lvl="1"/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  <a:cs typeface="Times New Roman"/>
              </a:rPr>
              <a:t>g′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= {all states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such that </a:t>
            </a:r>
            <a:r>
              <a:rPr lang="en-US" dirty="0" err="1">
                <a:latin typeface="Times New Roman" charset="0"/>
                <a:ea typeface="Times New Roman"/>
                <a:cs typeface="Times New Roman"/>
              </a:rPr>
              <a:t>γ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∈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i="1" baseline="-25000" dirty="0">
                <a:latin typeface="Times New Roman" charset="0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}</a:t>
            </a:r>
          </a:p>
          <a:p>
            <a:pPr lvl="2" eaLnBrk="1" hangingPunct="1"/>
            <a:endParaRPr lang="en-US" dirty="0">
              <a:latin typeface="Times New Roman" charset="0"/>
              <a:ea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68FDC-5A7F-BA4B-B700-5A38F9AC7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0322" y="4618592"/>
            <a:ext cx="5384800" cy="1915675"/>
          </a:xfrm>
        </p:spPr>
        <p:txBody>
          <a:bodyPr/>
          <a:lstStyle/>
          <a:p>
            <a:pPr lvl="1"/>
            <a:r>
              <a:rPr lang="en-US" dirty="0">
                <a:latin typeface="Times New Roman" charset="0"/>
                <a:ea typeface="Times New Roman"/>
                <a:cs typeface="Times New Roman"/>
              </a:rPr>
              <a:t>Forward: 7 applicable actions</a:t>
            </a:r>
          </a:p>
          <a:p>
            <a:pPr lvl="2"/>
            <a:r>
              <a:rPr lang="en-US" dirty="0">
                <a:ea typeface="Times New Roman"/>
                <a:cs typeface="Times New Roman"/>
              </a:rPr>
              <a:t>five </a:t>
            </a:r>
            <a:r>
              <a:rPr lang="en-US" dirty="0">
                <a:latin typeface="Calibri" charset="0"/>
                <a:ea typeface="Times New Roman"/>
                <a:cs typeface="Times New Roman"/>
              </a:rPr>
              <a:t>load </a:t>
            </a:r>
            <a:r>
              <a:rPr lang="en-US" dirty="0">
                <a:ea typeface="Times New Roman"/>
                <a:cs typeface="Times New Roman"/>
              </a:rPr>
              <a:t>actions, two </a:t>
            </a:r>
            <a:r>
              <a:rPr lang="en-US" dirty="0">
                <a:latin typeface="Calibri"/>
                <a:ea typeface="Times New Roman"/>
                <a:cs typeface="Calibri"/>
              </a:rPr>
              <a:t>move</a:t>
            </a:r>
            <a:r>
              <a:rPr lang="en-US" dirty="0">
                <a:ea typeface="Times New Roman"/>
                <a:cs typeface="Times New Roman"/>
              </a:rPr>
              <a:t> actions</a:t>
            </a:r>
            <a:endParaRPr lang="en-US" dirty="0">
              <a:latin typeface="Calibri"/>
              <a:ea typeface="Times New Roman"/>
              <a:cs typeface="Calibri"/>
            </a:endParaRPr>
          </a:p>
          <a:p>
            <a:pPr lvl="1"/>
            <a:r>
              <a:rPr lang="en-US" dirty="0">
                <a:latin typeface="Times New Roman" charset="0"/>
                <a:ea typeface="Times New Roman"/>
                <a:cs typeface="Times New Roman"/>
              </a:rPr>
              <a:t>Backward: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 = {</a:t>
            </a:r>
            <a:r>
              <a:rPr lang="en-US" dirty="0">
                <a:latin typeface="Calibri"/>
                <a:ea typeface="Times New Roman"/>
                <a:cs typeface="Calibri"/>
              </a:rPr>
              <a:t>loc(r1)=d3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} </a:t>
            </a:r>
          </a:p>
          <a:p>
            <a:pPr lvl="2"/>
            <a:r>
              <a:rPr lang="en-US" dirty="0">
                <a:latin typeface="Times New Roman" charset="0"/>
                <a:ea typeface="Times New Roman"/>
                <a:cs typeface="Times New Roman"/>
              </a:rPr>
              <a:t>two relevant actions:  </a:t>
            </a:r>
            <a:br>
              <a:rPr lang="en-US" dirty="0">
                <a:latin typeface="Times New Roman" charset="0"/>
                <a:ea typeface="Times New Roman"/>
                <a:cs typeface="Times New Roman"/>
              </a:rPr>
            </a:br>
            <a:r>
              <a:rPr lang="en-US" dirty="0">
                <a:latin typeface="Calibri"/>
                <a:ea typeface="Times New Roman"/>
                <a:cs typeface="Calibri"/>
              </a:rPr>
              <a:t>move(r1,d1,d3), move(r1,d2,d3)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38187" y="883478"/>
            <a:ext cx="4549069" cy="1353301"/>
            <a:chOff x="4299638" y="1215821"/>
            <a:chExt cx="4549069" cy="1353301"/>
          </a:xfrm>
        </p:grpSpPr>
        <p:grpSp>
          <p:nvGrpSpPr>
            <p:cNvPr id="99" name="Group 98"/>
            <p:cNvGrpSpPr/>
            <p:nvPr/>
          </p:nvGrpSpPr>
          <p:grpSpPr>
            <a:xfrm>
              <a:off x="7587395" y="1269267"/>
              <a:ext cx="1261312" cy="885977"/>
              <a:chOff x="7668987" y="2489897"/>
              <a:chExt cx="1261312" cy="885977"/>
            </a:xfrm>
          </p:grpSpPr>
          <p:sp>
            <p:nvSpPr>
              <p:cNvPr id="287" name="Rectangle 891"/>
              <p:cNvSpPr>
                <a:spLocks noChangeArrowheads="1"/>
              </p:cNvSpPr>
              <p:nvPr/>
            </p:nvSpPr>
            <p:spPr bwMode="auto">
              <a:xfrm>
                <a:off x="7775117" y="3114264"/>
                <a:ext cx="65" cy="261610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8" name="Line 853"/>
              <p:cNvSpPr>
                <a:spLocks noChangeShapeType="1"/>
              </p:cNvSpPr>
              <p:nvPr/>
            </p:nvSpPr>
            <p:spPr bwMode="auto">
              <a:xfrm>
                <a:off x="7668987" y="3259451"/>
                <a:ext cx="533278" cy="39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320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grpSp>
            <p:nvGrpSpPr>
              <p:cNvPr id="289" name="Group 288"/>
              <p:cNvGrpSpPr/>
              <p:nvPr/>
            </p:nvGrpSpPr>
            <p:grpSpPr>
              <a:xfrm>
                <a:off x="7861324" y="2489897"/>
                <a:ext cx="1068975" cy="280255"/>
                <a:chOff x="4618723" y="2328762"/>
                <a:chExt cx="1649655" cy="432492"/>
              </a:xfrm>
            </p:grpSpPr>
            <p:sp>
              <p:nvSpPr>
                <p:cNvPr id="290" name="Freeform 860"/>
                <p:cNvSpPr>
                  <a:spLocks/>
                </p:cNvSpPr>
                <p:nvPr/>
              </p:nvSpPr>
              <p:spPr bwMode="auto">
                <a:xfrm>
                  <a:off x="4713316" y="2596201"/>
                  <a:ext cx="393192" cy="165053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5143666" y="2328762"/>
                  <a:ext cx="1124712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2" name="Freeform 860"/>
                <p:cNvSpPr>
                  <a:spLocks/>
                </p:cNvSpPr>
                <p:nvPr/>
              </p:nvSpPr>
              <p:spPr bwMode="auto">
                <a:xfrm>
                  <a:off x="4618723" y="2337343"/>
                  <a:ext cx="1213406" cy="411480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00" name="Rectangle 891"/>
            <p:cNvSpPr>
              <a:spLocks noChangeArrowheads="1"/>
            </p:cNvSpPr>
            <p:nvPr/>
          </p:nvSpPr>
          <p:spPr bwMode="auto">
            <a:xfrm>
              <a:off x="5672645" y="1889741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1" name="Rectangle 891"/>
            <p:cNvSpPr>
              <a:spLocks noChangeArrowheads="1"/>
            </p:cNvSpPr>
            <p:nvPr/>
          </p:nvSpPr>
          <p:spPr bwMode="auto">
            <a:xfrm>
              <a:off x="7738894" y="1953598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5276402" y="1218610"/>
              <a:ext cx="1748270" cy="801164"/>
              <a:chOff x="1152149" y="2292224"/>
              <a:chExt cx="2428155" cy="1112728"/>
            </a:xfrm>
          </p:grpSpPr>
          <p:sp>
            <p:nvSpPr>
              <p:cNvPr id="283" name="Line 853"/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284" name="Straight Connector 283"/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Freeform 860"/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6" name="Freeform 860"/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>
            <a:xfrm>
              <a:off x="6791543" y="2046287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860"/>
            <p:cNvSpPr>
              <a:spLocks/>
            </p:cNvSpPr>
            <p:nvPr/>
          </p:nvSpPr>
          <p:spPr bwMode="auto">
            <a:xfrm>
              <a:off x="6468783" y="2089720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5" name="Freeform 860"/>
            <p:cNvSpPr>
              <a:spLocks/>
            </p:cNvSpPr>
            <p:nvPr/>
          </p:nvSpPr>
          <p:spPr bwMode="auto">
            <a:xfrm>
              <a:off x="6342592" y="2046431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6" name="Line 853"/>
            <p:cNvSpPr>
              <a:spLocks noChangeShapeType="1"/>
            </p:cNvSpPr>
            <p:nvPr/>
          </p:nvSpPr>
          <p:spPr bwMode="auto">
            <a:xfrm>
              <a:off x="6962109" y="2569122"/>
              <a:ext cx="1325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  d2</a:t>
              </a:r>
            </a:p>
          </p:txBody>
        </p:sp>
        <p:sp>
          <p:nvSpPr>
            <p:cNvPr id="107" name="Line 853"/>
            <p:cNvSpPr>
              <a:spLocks noChangeShapeType="1"/>
            </p:cNvSpPr>
            <p:nvPr/>
          </p:nvSpPr>
          <p:spPr bwMode="auto">
            <a:xfrm>
              <a:off x="4299638" y="2564760"/>
              <a:ext cx="2286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t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108" name="Line 853"/>
            <p:cNvSpPr>
              <a:spLocks noChangeShapeType="1"/>
            </p:cNvSpPr>
            <p:nvPr/>
          </p:nvSpPr>
          <p:spPr bwMode="auto">
            <a:xfrm>
              <a:off x="6418596" y="1647352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247541" y="1215821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59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0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1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2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3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64" name="Group 263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279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0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81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2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66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7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8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9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0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2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6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4367604" y="2190859"/>
              <a:ext cx="538242" cy="343668"/>
              <a:chOff x="1012668" y="989071"/>
              <a:chExt cx="747559" cy="477316"/>
            </a:xfrm>
          </p:grpSpPr>
          <p:sp>
            <p:nvSpPr>
              <p:cNvPr id="129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0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31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32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814792" y="2190859"/>
              <a:ext cx="538242" cy="343668"/>
              <a:chOff x="1012668" y="989071"/>
              <a:chExt cx="747559" cy="477316"/>
            </a:xfrm>
          </p:grpSpPr>
          <p:sp>
            <p:nvSpPr>
              <p:cNvPr id="125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6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27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128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258308" y="2190859"/>
              <a:ext cx="538242" cy="343668"/>
              <a:chOff x="1012668" y="989071"/>
              <a:chExt cx="747559" cy="477316"/>
            </a:xfrm>
          </p:grpSpPr>
          <p:sp>
            <p:nvSpPr>
              <p:cNvPr id="121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23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124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691945" y="2190859"/>
              <a:ext cx="538242" cy="343668"/>
              <a:chOff x="1012668" y="989071"/>
              <a:chExt cx="747559" cy="477316"/>
            </a:xfrm>
          </p:grpSpPr>
          <p:sp>
            <p:nvSpPr>
              <p:cNvPr id="117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8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19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c4</a:t>
                </a:r>
              </a:p>
            </p:txBody>
          </p:sp>
          <p:sp>
            <p:nvSpPr>
              <p:cNvPr id="120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6124979" y="2190859"/>
              <a:ext cx="538242" cy="343668"/>
              <a:chOff x="1012668" y="989071"/>
              <a:chExt cx="747559" cy="477316"/>
            </a:xfrm>
          </p:grpSpPr>
          <p:sp>
            <p:nvSpPr>
              <p:cNvPr id="294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95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96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c5</a:t>
                </a:r>
              </a:p>
            </p:txBody>
          </p:sp>
          <p:sp>
            <p:nvSpPr>
              <p:cNvPr id="297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36270C9-0FA4-004B-9EE5-22866ED7FA5B}"/>
              </a:ext>
            </a:extLst>
          </p:cNvPr>
          <p:cNvSpPr/>
          <p:nvPr/>
        </p:nvSpPr>
        <p:spPr>
          <a:xfrm>
            <a:off x="7064621" y="3451538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68275"/>
            <a:r>
              <a:rPr lang="en-US" sz="2000" i="1" dirty="0">
                <a:latin typeface="Times New Roman" panose="02020603050405020304" pitchFamily="18" charset="0"/>
                <a:ea typeface="Times New Roman"/>
                <a:cs typeface="Times New Roman"/>
              </a:rPr>
              <a:t>g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/>
              </a:rPr>
              <a:t> = {</a:t>
            </a:r>
            <a:r>
              <a:rPr lang="en-US" sz="2000" dirty="0">
                <a:latin typeface="Calibri" panose="020F0502020204030204" pitchFamily="34" charset="0"/>
                <a:ea typeface="Times New Roman"/>
              </a:rPr>
              <a:t>loc(r1)=d3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/>
              </a:rPr>
              <a:t>}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645F496-C6B0-A64B-B828-F4585ABD8191}"/>
              </a:ext>
            </a:extLst>
          </p:cNvPr>
          <p:cNvGrpSpPr/>
          <p:nvPr/>
        </p:nvGrpSpPr>
        <p:grpSpPr>
          <a:xfrm>
            <a:off x="10657857" y="3660968"/>
            <a:ext cx="888796" cy="331188"/>
            <a:chOff x="8801532" y="4013715"/>
            <a:chExt cx="1371600" cy="511093"/>
          </a:xfrm>
        </p:grpSpPr>
        <p:sp>
          <p:nvSpPr>
            <p:cNvPr id="148" name="Lightning Bolt 147">
              <a:extLst>
                <a:ext uri="{FF2B5EF4-FFF2-40B4-BE49-F238E27FC236}">
                  <a16:creationId xmlns:a16="http://schemas.microsoft.com/office/drawing/2014/main" id="{350D9995-0742-344F-A950-A1AA908CC9E4}"/>
                </a:ext>
              </a:extLst>
            </p:cNvPr>
            <p:cNvSpPr/>
            <p:nvPr/>
          </p:nvSpPr>
          <p:spPr>
            <a:xfrm rot="19965343">
              <a:off x="9139183" y="4118408"/>
              <a:ext cx="619075" cy="406400"/>
            </a:xfrm>
            <a:prstGeom prst="lightningBolt">
              <a:avLst/>
            </a:prstGeom>
            <a:solidFill>
              <a:srgbClr val="CDC9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860">
              <a:extLst>
                <a:ext uri="{FF2B5EF4-FFF2-40B4-BE49-F238E27FC236}">
                  <a16:creationId xmlns:a16="http://schemas.microsoft.com/office/drawing/2014/main" id="{DB250135-8528-3146-AE8D-3E92D7AF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532" y="4026280"/>
              <a:ext cx="1371600" cy="32004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9B44090-C479-BF48-BB3C-4CA7378E1C7E}"/>
                </a:ext>
              </a:extLst>
            </p:cNvPr>
            <p:cNvCxnSpPr/>
            <p:nvPr/>
          </p:nvCxnSpPr>
          <p:spPr>
            <a:xfrm>
              <a:off x="9047075" y="4017699"/>
              <a:ext cx="112471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0B14821-2FE9-3245-AE18-EB02AA17DCD8}"/>
                </a:ext>
              </a:extLst>
            </p:cNvPr>
            <p:cNvCxnSpPr/>
            <p:nvPr/>
          </p:nvCxnSpPr>
          <p:spPr>
            <a:xfrm flipV="1">
              <a:off x="9829800" y="4013715"/>
              <a:ext cx="341987" cy="332605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B663751-FDDC-0341-95EB-259B9F43C3C7}"/>
                </a:ext>
              </a:extLst>
            </p:cNvPr>
            <p:cNvCxnSpPr>
              <a:cxnSpLocks/>
            </p:cNvCxnSpPr>
            <p:nvPr/>
          </p:nvCxnSpPr>
          <p:spPr>
            <a:xfrm>
              <a:off x="8997725" y="4349095"/>
              <a:ext cx="261014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9F4E0BA-B96D-624C-8100-3A0A6E7E8B3B}"/>
              </a:ext>
            </a:extLst>
          </p:cNvPr>
          <p:cNvGrpSpPr/>
          <p:nvPr/>
        </p:nvGrpSpPr>
        <p:grpSpPr>
          <a:xfrm>
            <a:off x="8889411" y="3598725"/>
            <a:ext cx="1128470" cy="399278"/>
            <a:chOff x="6504246" y="3854161"/>
            <a:chExt cx="1741467" cy="61616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92F85C1-E98F-5446-96F6-6E59E60B36A5}"/>
                </a:ext>
              </a:extLst>
            </p:cNvPr>
            <p:cNvGrpSpPr/>
            <p:nvPr/>
          </p:nvGrpSpPr>
          <p:grpSpPr>
            <a:xfrm>
              <a:off x="6504246" y="3854161"/>
              <a:ext cx="1589458" cy="616169"/>
              <a:chOff x="6135946" y="3854161"/>
              <a:chExt cx="1589458" cy="616169"/>
            </a:xfrm>
          </p:grpSpPr>
          <p:sp>
            <p:nvSpPr>
              <p:cNvPr id="144" name="Lightning Bolt 143">
                <a:extLst>
                  <a:ext uri="{FF2B5EF4-FFF2-40B4-BE49-F238E27FC236}">
                    <a16:creationId xmlns:a16="http://schemas.microsoft.com/office/drawing/2014/main" id="{DAC5EC44-5C7C-FB4D-B2B3-34BBBEDEF718}"/>
                  </a:ext>
                </a:extLst>
              </p:cNvPr>
              <p:cNvSpPr/>
              <p:nvPr/>
            </p:nvSpPr>
            <p:spPr>
              <a:xfrm rot="19965343">
                <a:off x="6135946" y="4063930"/>
                <a:ext cx="760257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CDA92EB-59A0-9642-90C9-45CF6F4C7BF7}"/>
                  </a:ext>
                </a:extLst>
              </p:cNvPr>
              <p:cNvCxnSpPr/>
              <p:nvPr/>
            </p:nvCxnSpPr>
            <p:spPr>
              <a:xfrm>
                <a:off x="6591548" y="3854161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5672189-FC8E-3E4E-A2D8-C77D9220391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6173361" y="3859976"/>
                <a:ext cx="423087" cy="41148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22BF6F9-17BD-BE41-9C14-EC53BED56B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1786" y="4296856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Freeform 860">
              <a:extLst>
                <a:ext uri="{FF2B5EF4-FFF2-40B4-BE49-F238E27FC236}">
                  <a16:creationId xmlns:a16="http://schemas.microsoft.com/office/drawing/2014/main" id="{7C6AFC25-83C6-514C-AE8F-3ABEB044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378" y="3865501"/>
              <a:ext cx="1723335" cy="42976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0" name="Line 853">
            <a:extLst>
              <a:ext uri="{FF2B5EF4-FFF2-40B4-BE49-F238E27FC236}">
                <a16:creationId xmlns:a16="http://schemas.microsoft.com/office/drawing/2014/main" id="{E21E3CAE-C7B9-3E4B-BC85-B80203996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9453" y="3992676"/>
            <a:ext cx="1185062" cy="3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4478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ea typeface="Times New Roman"/>
                <a:cs typeface="Times New Roman"/>
              </a:rPr>
              <a:t>         d3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43DFB73-F498-C44A-8189-302958EDA89C}"/>
              </a:ext>
            </a:extLst>
          </p:cNvPr>
          <p:cNvGrpSpPr/>
          <p:nvPr/>
        </p:nvGrpSpPr>
        <p:grpSpPr>
          <a:xfrm>
            <a:off x="9903250" y="2798305"/>
            <a:ext cx="1082989" cy="919087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87" name="Oval 859">
              <a:extLst>
                <a:ext uri="{FF2B5EF4-FFF2-40B4-BE49-F238E27FC236}">
                  <a16:creationId xmlns:a16="http://schemas.microsoft.com/office/drawing/2014/main" id="{DE1ADBBF-E301-B942-849A-5B89C97C59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8" name="Oval 861">
              <a:extLst>
                <a:ext uri="{FF2B5EF4-FFF2-40B4-BE49-F238E27FC236}">
                  <a16:creationId xmlns:a16="http://schemas.microsoft.com/office/drawing/2014/main" id="{DDEF896C-5E15-A24D-B352-399551280B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9" name="Oval 862">
              <a:extLst>
                <a:ext uri="{FF2B5EF4-FFF2-40B4-BE49-F238E27FC236}">
                  <a16:creationId xmlns:a16="http://schemas.microsoft.com/office/drawing/2014/main" id="{E892E673-3193-6147-911D-279B406620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0" name="Oval 863">
              <a:extLst>
                <a:ext uri="{FF2B5EF4-FFF2-40B4-BE49-F238E27FC236}">
                  <a16:creationId xmlns:a16="http://schemas.microsoft.com/office/drawing/2014/main" id="{A16793E0-C231-694D-A0B7-94F19E7857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1" name="Oval 863">
              <a:extLst>
                <a:ext uri="{FF2B5EF4-FFF2-40B4-BE49-F238E27FC236}">
                  <a16:creationId xmlns:a16="http://schemas.microsoft.com/office/drawing/2014/main" id="{15BCD254-2ED4-4F45-BDF3-57121BAAA9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D4169F0-FE29-EF46-8E0C-27FB563DDFF9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138" name="Freeform 860">
                <a:extLst>
                  <a:ext uri="{FF2B5EF4-FFF2-40B4-BE49-F238E27FC236}">
                    <a16:creationId xmlns:a16="http://schemas.microsoft.com/office/drawing/2014/main" id="{FF0B5AC1-7D80-624C-BD3D-43942BF696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Rectangle 864">
                <a:extLst>
                  <a:ext uri="{FF2B5EF4-FFF2-40B4-BE49-F238E27FC236}">
                    <a16:creationId xmlns:a16="http://schemas.microsoft.com/office/drawing/2014/main" id="{7C673226-ECB8-7342-AEBB-5D6661B61A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140" name="Freeform 865">
                <a:extLst>
                  <a:ext uri="{FF2B5EF4-FFF2-40B4-BE49-F238E27FC236}">
                    <a16:creationId xmlns:a16="http://schemas.microsoft.com/office/drawing/2014/main" id="{1462710A-57FA-244B-9AD2-9A6993139E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Freeform 866">
                <a:extLst>
                  <a:ext uri="{FF2B5EF4-FFF2-40B4-BE49-F238E27FC236}">
                    <a16:creationId xmlns:a16="http://schemas.microsoft.com/office/drawing/2014/main" id="{345C3807-0C7F-6042-BAD2-B1CDD5C6DE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0C7DD80-061B-6540-B5F7-63998A90E6B9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94" name="Oval 878">
                <a:extLst>
                  <a:ext uri="{FF2B5EF4-FFF2-40B4-BE49-F238E27FC236}">
                    <a16:creationId xmlns:a16="http://schemas.microsoft.com/office/drawing/2014/main" id="{5B47A6A2-46FC-5945-932C-55DBEE0F1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5" name="Rectangle 880">
                <a:extLst>
                  <a:ext uri="{FF2B5EF4-FFF2-40B4-BE49-F238E27FC236}">
                    <a16:creationId xmlns:a16="http://schemas.microsoft.com/office/drawing/2014/main" id="{AA12389E-9BA5-1345-9E20-ACE80F588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6" name="Oval 878">
                <a:extLst>
                  <a:ext uri="{FF2B5EF4-FFF2-40B4-BE49-F238E27FC236}">
                    <a16:creationId xmlns:a16="http://schemas.microsoft.com/office/drawing/2014/main" id="{450EE872-D603-614E-A09C-538C7B4C6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7" name="Line 881">
                <a:extLst>
                  <a:ext uri="{FF2B5EF4-FFF2-40B4-BE49-F238E27FC236}">
                    <a16:creationId xmlns:a16="http://schemas.microsoft.com/office/drawing/2014/main" id="{DA3E6698-8588-DE49-A3BA-DD0E301F1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8" name="Line 882">
                <a:extLst>
                  <a:ext uri="{FF2B5EF4-FFF2-40B4-BE49-F238E27FC236}">
                    <a16:creationId xmlns:a16="http://schemas.microsoft.com/office/drawing/2014/main" id="{6588FFA0-893D-4F4D-B50E-289CBF0B4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0" name="Rectangle 880">
                <a:extLst>
                  <a:ext uri="{FF2B5EF4-FFF2-40B4-BE49-F238E27FC236}">
                    <a16:creationId xmlns:a16="http://schemas.microsoft.com/office/drawing/2014/main" id="{642333B7-9585-9F43-AE6A-9C0922A6D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1" name="Oval 878">
                <a:extLst>
                  <a:ext uri="{FF2B5EF4-FFF2-40B4-BE49-F238E27FC236}">
                    <a16:creationId xmlns:a16="http://schemas.microsoft.com/office/drawing/2014/main" id="{867AC508-729A-F140-AF98-02F407D3883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2" name="Line 882">
                <a:extLst>
                  <a:ext uri="{FF2B5EF4-FFF2-40B4-BE49-F238E27FC236}">
                    <a16:creationId xmlns:a16="http://schemas.microsoft.com/office/drawing/2014/main" id="{A1C6215A-0BD2-C74F-AB6F-46B2521F0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3" name="Line 882">
                <a:extLst>
                  <a:ext uri="{FF2B5EF4-FFF2-40B4-BE49-F238E27FC236}">
                    <a16:creationId xmlns:a16="http://schemas.microsoft.com/office/drawing/2014/main" id="{10F1E1AC-7043-6E4D-8703-0E2DE1E43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4" name="Line 884">
                <a:extLst>
                  <a:ext uri="{FF2B5EF4-FFF2-40B4-BE49-F238E27FC236}">
                    <a16:creationId xmlns:a16="http://schemas.microsoft.com/office/drawing/2014/main" id="{034D9D9F-E060-C145-9AAE-9F463E73C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5" name="Oval 885">
                <a:extLst>
                  <a:ext uri="{FF2B5EF4-FFF2-40B4-BE49-F238E27FC236}">
                    <a16:creationId xmlns:a16="http://schemas.microsoft.com/office/drawing/2014/main" id="{D561C6F7-FFAE-7243-B5D6-DECA0DBE6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6" name="Line 881">
                <a:extLst>
                  <a:ext uri="{FF2B5EF4-FFF2-40B4-BE49-F238E27FC236}">
                    <a16:creationId xmlns:a16="http://schemas.microsoft.com/office/drawing/2014/main" id="{368286FE-AC0A-1542-BB52-209B0526B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7" name="Line 882">
                <a:extLst>
                  <a:ext uri="{FF2B5EF4-FFF2-40B4-BE49-F238E27FC236}">
                    <a16:creationId xmlns:a16="http://schemas.microsoft.com/office/drawing/2014/main" id="{CE4E5412-EC61-9D41-B30E-967DEEB90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01E66E3-69CA-FA45-B98A-F09434B285E8}"/>
              </a:ext>
            </a:extLst>
          </p:cNvPr>
          <p:cNvSpPr/>
          <p:nvPr/>
        </p:nvSpPr>
        <p:spPr>
          <a:xfrm>
            <a:off x="6972584" y="2520272"/>
            <a:ext cx="3584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68275"/>
            <a:r>
              <a:rPr lang="en-US" sz="2000" i="1" dirty="0">
                <a:latin typeface="Times New Roman" panose="02020603050405020304" pitchFamily="18" charset="0"/>
                <a:ea typeface="Times New Roman"/>
                <a:cs typeface="Times New Roman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Times New Roman"/>
                <a:cs typeface="Times New Roman"/>
              </a:rPr>
              <a:t>0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/>
              </a:rPr>
              <a:t> = {</a:t>
            </a:r>
            <a:r>
              <a:rPr lang="en-US" sz="2000" dirty="0">
                <a:latin typeface="Calibri" panose="020F0502020204030204" pitchFamily="34" charset="0"/>
                <a:ea typeface="Times New Roman"/>
              </a:rPr>
              <a:t>loc(c1)=d1</a:t>
            </a:r>
            <a:r>
              <a:rPr lang="en-US" sz="20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2000" dirty="0">
                <a:latin typeface="Calibri" panose="020F0502020204030204" pitchFamily="34" charset="0"/>
                <a:ea typeface="Times New Roman"/>
              </a:rPr>
              <a:t>loc(c2)=d1</a:t>
            </a:r>
            <a:r>
              <a:rPr lang="en-US" sz="2000" dirty="0">
                <a:latin typeface="Times New Roman" panose="02020603050405020304" pitchFamily="18" charset="0"/>
                <a:ea typeface="Times New Roman"/>
              </a:rPr>
              <a:t>, …</a:t>
            </a:r>
            <a:r>
              <a:rPr lang="en-US" sz="2000" dirty="0">
                <a:latin typeface="Times New Roman" panose="02020603050405020304" pitchFamily="18" charset="0"/>
                <a:ea typeface="Times New Roman"/>
                <a:cs typeface="Times New Roman"/>
              </a:rPr>
              <a:t>}</a:t>
            </a:r>
            <a:endParaRPr lang="en-US" sz="2000" baseline="-25000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46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0D0FC-681D-C04A-97B4-70B6BEA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91" y="1528809"/>
            <a:ext cx="8267700" cy="42926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65DEAE67-64A0-724A-BF2C-5C339AF1D3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4 open goals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2 threats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8" name="Rectangle 4">
            <a:extLst>
              <a:ext uri="{FF2B5EF4-FFF2-40B4-BE49-F238E27FC236}">
                <a16:creationId xmlns:a16="http://schemas.microsoft.com/office/drawing/2014/main" id="{C6FD2C84-2644-3642-8444-14E03499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460" y="2971350"/>
            <a:ext cx="716221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threat</a:t>
            </a:r>
            <a:endParaRPr lang="en-US" sz="1800" kern="0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77C88D6A-2807-3146-A4B3-E0DC098E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739" y="900642"/>
            <a:ext cx="2471889" cy="543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causal link from a</a:t>
            </a:r>
            <a:r>
              <a:rPr lang="en-US" sz="1800" baseline="-25000" dirty="0">
                <a:solidFill>
                  <a:srgbClr val="21985D"/>
                </a:solidFill>
                <a:latin typeface="Times New Roman" charset="0"/>
              </a:rPr>
              <a:t>0</a:t>
            </a:r>
            <a:r>
              <a:rPr lang="en-US" sz="1800" i="1" baseline="-25000" dirty="0">
                <a:solidFill>
                  <a:srgbClr val="21985D"/>
                </a:solidFill>
                <a:latin typeface="Times New Roman" charset="0"/>
              </a:rPr>
              <a:t> </a:t>
            </a: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, with substitution d←</a:t>
            </a:r>
            <a:r>
              <a:rPr lang="en-US" sz="1800" dirty="0">
                <a:solidFill>
                  <a:srgbClr val="21985D"/>
                </a:solidFill>
                <a:latin typeface="Calibri" panose="020F0502020204030204" pitchFamily="34" charset="0"/>
              </a:rPr>
              <a:t>d1</a:t>
            </a:r>
            <a:endParaRPr lang="en-US" sz="1800" i="1" kern="0" baseline="-2500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C216CF2-CC6A-824F-B2E8-93D9334BF457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5752684" y="1444124"/>
            <a:ext cx="160436" cy="42125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4">
            <a:extLst>
              <a:ext uri="{FF2B5EF4-FFF2-40B4-BE49-F238E27FC236}">
                <a16:creationId xmlns:a16="http://schemas.microsoft.com/office/drawing/2014/main" id="{B2CDDF08-3B99-2E4E-9429-82F5724BA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935" y="3563476"/>
            <a:ext cx="771700" cy="300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threat</a:t>
            </a:r>
            <a:endParaRPr lang="en-US" sz="1800" kern="0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2423A9-1ECB-ED46-8664-343E2564E712}"/>
              </a:ext>
            </a:extLst>
          </p:cNvPr>
          <p:cNvSpPr/>
          <p:nvPr/>
        </p:nvSpPr>
        <p:spPr>
          <a:xfrm>
            <a:off x="5314229" y="2586441"/>
            <a:ext cx="710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↓</a:t>
            </a:r>
          </a:p>
        </p:txBody>
      </p:sp>
      <p:sp>
        <p:nvSpPr>
          <p:cNvPr id="75" name="Rectangle 18">
            <a:extLst>
              <a:ext uri="{FF2B5EF4-FFF2-40B4-BE49-F238E27FC236}">
                <a16:creationId xmlns:a16="http://schemas.microsoft.com/office/drawing/2014/main" id="{72E35809-94A0-A148-8F5E-2042F97F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787" y="5962773"/>
            <a:ext cx="4023662" cy="705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b="1" kern="0" dirty="0">
                <a:latin typeface="Times New Roman" charset="0"/>
              </a:rPr>
              <a:t>Poll</a:t>
            </a:r>
            <a:r>
              <a:rPr lang="en-US" kern="0" dirty="0">
                <a:latin typeface="Times New Roman" charset="0"/>
              </a:rPr>
              <a:t>: does </a:t>
            </a:r>
            <a:r>
              <a:rPr lang="en-US" i="1" kern="0" dirty="0">
                <a:latin typeface="Times New Roman" charset="0"/>
              </a:rPr>
              <a:t>a</a:t>
            </a:r>
            <a:r>
              <a:rPr lang="en-US" kern="0" baseline="-25000" dirty="0">
                <a:latin typeface="Times New Roman" charset="0"/>
              </a:rPr>
              <a:t>3</a:t>
            </a:r>
            <a:r>
              <a:rPr lang="en-US" kern="0" dirty="0">
                <a:latin typeface="Times New Roman" charset="0"/>
              </a:rPr>
              <a:t> threaten the causal link for </a:t>
            </a:r>
            <a:r>
              <a:rPr lang="en-US" i="1" kern="0" dirty="0" err="1">
                <a:latin typeface="Times New Roman" charset="0"/>
              </a:rPr>
              <a:t>a</a:t>
            </a:r>
            <a:r>
              <a:rPr lang="en-US" i="1" kern="0" baseline="-25000" dirty="0" err="1">
                <a:latin typeface="Times New Roman" charset="0"/>
              </a:rPr>
              <a:t>g</a:t>
            </a:r>
            <a:r>
              <a:rPr lang="en-US" kern="0" dirty="0" err="1">
                <a:latin typeface="Times New Roman" charset="0"/>
              </a:rPr>
              <a:t>’s</a:t>
            </a:r>
            <a:r>
              <a:rPr lang="en-US" kern="0" dirty="0">
                <a:latin typeface="Times New Roman" charset="0"/>
              </a:rPr>
              <a:t> precondition </a:t>
            </a:r>
            <a:r>
              <a:rPr lang="en-US" kern="0" dirty="0">
                <a:latin typeface="Calibri" panose="020F0502020204030204" pitchFamily="34" charset="0"/>
              </a:rPr>
              <a:t>loc(r1)=d2</a:t>
            </a:r>
            <a:r>
              <a:rPr lang="en-US" kern="0" dirty="0">
                <a:latin typeface="Times New Roman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75851-043B-40D0-74DA-C3687820BE60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A2FCACBC-1DB2-1AA7-FAA4-F11150FF3B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6AEAE6-9982-0A06-D894-BCE38EEF85FF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2674B4C-C66D-B2FC-133E-E75B87095D6B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11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D6F4EC-611D-7D44-BFF6-DC781E308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064" y="1530894"/>
            <a:ext cx="8267700" cy="42926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65DEAE67-64A0-724A-BF2C-5C339AF1D3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1264754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4 open goals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1 threat</a:t>
            </a:r>
            <a:br>
              <a:rPr lang="en-US" baseline="-25000" dirty="0">
                <a:latin typeface="Times New Roman" charset="0"/>
              </a:rPr>
            </a:br>
            <a:endParaRPr lang="en-US" baseline="-25000" dirty="0">
              <a:latin typeface="Times New Roman" charset="0"/>
            </a:endParaRPr>
          </a:p>
          <a:p>
            <a:pPr marL="349250" lvl="1" indent="0">
              <a:buNone/>
            </a:pPr>
            <a:r>
              <a:rPr lang="en-US" dirty="0">
                <a:solidFill>
                  <a:srgbClr val="21985D"/>
                </a:solidFill>
                <a:latin typeface="Times New Roman" charset="0"/>
              </a:rPr>
              <a:t>Constraint: </a:t>
            </a:r>
            <a:r>
              <a:rPr lang="en-US" i="1" dirty="0">
                <a:solidFill>
                  <a:srgbClr val="21985D"/>
                </a:solidFill>
                <a:latin typeface="Times New Roman" charset="0"/>
              </a:rPr>
              <a:t>r</a:t>
            </a:r>
            <a:r>
              <a:rPr lang="en-US" dirty="0">
                <a:solidFill>
                  <a:srgbClr val="21985D"/>
                </a:solidFill>
                <a:latin typeface="Times New Roman" charset="0"/>
              </a:rPr>
              <a:t> ≠ </a:t>
            </a:r>
            <a:r>
              <a:rPr lang="en-US" dirty="0">
                <a:solidFill>
                  <a:srgbClr val="21985D"/>
                </a:solidFill>
                <a:latin typeface="Calibri" panose="020F0502020204030204" pitchFamily="34" charset="0"/>
              </a:rPr>
              <a:t>r1</a:t>
            </a:r>
            <a:endParaRPr lang="en-US" dirty="0">
              <a:solidFill>
                <a:srgbClr val="00B700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8" name="Rectangle 4">
            <a:extLst>
              <a:ext uri="{FF2B5EF4-FFF2-40B4-BE49-F238E27FC236}">
                <a16:creationId xmlns:a16="http://schemas.microsoft.com/office/drawing/2014/main" id="{C6FD2C84-2644-3642-8444-14E03499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460" y="2971350"/>
            <a:ext cx="716221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strike="sngStrike" dirty="0">
                <a:solidFill>
                  <a:srgbClr val="00B700"/>
                </a:solidFill>
                <a:latin typeface="Times New Roman" charset="0"/>
              </a:rPr>
              <a:t>threat</a:t>
            </a:r>
            <a:endParaRPr lang="en-US" sz="1800" strike="sngStrike" kern="0" dirty="0">
              <a:solidFill>
                <a:srgbClr val="00B7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B2CDDF08-3B99-2E4E-9429-82F5724BA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935" y="3563476"/>
            <a:ext cx="771700" cy="300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threat</a:t>
            </a:r>
            <a:endParaRPr lang="en-US" sz="1800" kern="0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2423A9-1ECB-ED46-8664-343E2564E712}"/>
              </a:ext>
            </a:extLst>
          </p:cNvPr>
          <p:cNvSpPr/>
          <p:nvPr/>
        </p:nvSpPr>
        <p:spPr>
          <a:xfrm>
            <a:off x="5888995" y="3553093"/>
            <a:ext cx="710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↓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4108F7-C587-1EF8-0479-D448F31AB756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8BDE5C03-D2A0-1A28-7FE0-E1C2B089B3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6DDF3C-45BC-F235-E3F1-CBBCBF801048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B3B59150-3DAF-E1E6-A3DC-CABCC3FD9104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668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FE385-5CE5-644B-927C-A0FE851E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450" y="1527843"/>
            <a:ext cx="8267700" cy="42926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0EEDCED6-3885-8D42-A86D-6E4F2D738C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2"/>
            <a:ext cx="2794225" cy="1251691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3 open goals</a:t>
            </a:r>
          </a:p>
          <a:p>
            <a:r>
              <a:rPr lang="en-US" dirty="0">
                <a:latin typeface="Times New Roman" charset="0"/>
              </a:rPr>
              <a:t>1 threat</a:t>
            </a:r>
            <a:br>
              <a:rPr lang="en-US" baseline="-25000" dirty="0">
                <a:latin typeface="Times New Roman" charset="0"/>
              </a:rPr>
            </a:br>
            <a:endParaRPr lang="en-US" baseline="-25000" dirty="0">
              <a:latin typeface="Times New Roman" charset="0"/>
            </a:endParaRPr>
          </a:p>
          <a:p>
            <a:pPr marL="349250" lvl="1" indent="0">
              <a:buNone/>
            </a:pPr>
            <a:r>
              <a:rPr lang="en-US" strike="sngStrike" dirty="0">
                <a:solidFill>
                  <a:srgbClr val="21985D"/>
                </a:solidFill>
                <a:latin typeface="Times New Roman" charset="0"/>
              </a:rPr>
              <a:t>Constraint: </a:t>
            </a:r>
            <a:r>
              <a:rPr lang="en-US" i="1" strike="sngStrike" dirty="0">
                <a:solidFill>
                  <a:srgbClr val="21985D"/>
                </a:solidFill>
                <a:latin typeface="Times New Roman" charset="0"/>
              </a:rPr>
              <a:t>r</a:t>
            </a:r>
            <a:r>
              <a:rPr lang="en-US" strike="sngStrike" dirty="0">
                <a:solidFill>
                  <a:srgbClr val="21985D"/>
                </a:solidFill>
                <a:latin typeface="Times New Roman" charset="0"/>
              </a:rPr>
              <a:t> ≠ </a:t>
            </a:r>
            <a:r>
              <a:rPr lang="en-US" strike="sngStrike" dirty="0">
                <a:solidFill>
                  <a:srgbClr val="21985D"/>
                </a:solidFill>
                <a:latin typeface="Calibri" panose="020F0502020204030204" pitchFamily="34" charset="0"/>
              </a:rPr>
              <a:t>r1</a:t>
            </a:r>
            <a:endParaRPr lang="en-US" strike="sngStrike" dirty="0">
              <a:solidFill>
                <a:srgbClr val="00B700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5" name="Rectangle 4">
            <a:extLst>
              <a:ext uri="{FF2B5EF4-FFF2-40B4-BE49-F238E27FC236}">
                <a16:creationId xmlns:a16="http://schemas.microsoft.com/office/drawing/2014/main" id="{63355A72-47A3-454F-9E59-73E193E42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599" y="5973904"/>
            <a:ext cx="2321020" cy="633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causal link from a</a:t>
            </a:r>
            <a:r>
              <a:rPr lang="en-US" sz="1800" baseline="-25000" dirty="0">
                <a:solidFill>
                  <a:srgbClr val="21985D"/>
                </a:solidFill>
                <a:latin typeface="Times New Roman" charset="0"/>
              </a:rPr>
              <a:t>0</a:t>
            </a:r>
            <a:r>
              <a:rPr lang="en-US" sz="1800" i="1" baseline="-25000" dirty="0">
                <a:solidFill>
                  <a:srgbClr val="21985D"/>
                </a:solidFill>
                <a:latin typeface="Times New Roman" charset="0"/>
              </a:rPr>
              <a:t> </a:t>
            </a: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with substitution r←</a:t>
            </a:r>
            <a:r>
              <a:rPr lang="en-US" sz="1800" dirty="0">
                <a:solidFill>
                  <a:srgbClr val="21985D"/>
                </a:solidFill>
                <a:latin typeface="Calibri" panose="020F0502020204030204" pitchFamily="34" charset="0"/>
              </a:rPr>
              <a:t>r2</a:t>
            </a:r>
            <a:endParaRPr lang="en-US" sz="1800" i="1" kern="0" baseline="-2500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5C2D993-2EA7-D246-9C46-1650D34D247B}"/>
              </a:ext>
            </a:extLst>
          </p:cNvPr>
          <p:cNvCxnSpPr>
            <a:cxnSpLocks/>
          </p:cNvCxnSpPr>
          <p:nvPr/>
        </p:nvCxnSpPr>
        <p:spPr>
          <a:xfrm flipH="1" flipV="1">
            <a:off x="5404574" y="4189037"/>
            <a:ext cx="348308" cy="182142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4">
            <a:extLst>
              <a:ext uri="{FF2B5EF4-FFF2-40B4-BE49-F238E27FC236}">
                <a16:creationId xmlns:a16="http://schemas.microsoft.com/office/drawing/2014/main" id="{AC33242D-AC51-7949-9A94-13E6E30B7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935" y="3563476"/>
            <a:ext cx="771700" cy="300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threat</a:t>
            </a:r>
            <a:endParaRPr lang="en-US" sz="1800" kern="0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EEE9A2A-4272-A649-8E36-3DFE101DFD6A}"/>
              </a:ext>
            </a:extLst>
          </p:cNvPr>
          <p:cNvSpPr/>
          <p:nvPr/>
        </p:nvSpPr>
        <p:spPr>
          <a:xfrm>
            <a:off x="8590085" y="352984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→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8AD4FF-6BC0-C536-361E-C799CA488812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82C2882F-E9D9-4110-BE7F-D3FBA67EC9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D1921D-73EA-FFA1-D1B7-AC8CC96DA607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E199B16B-A23D-0A1C-72A6-404639D632E0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2426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AE4C72-D04E-4C4D-8869-A2DC5F60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064" y="1530894"/>
            <a:ext cx="8267700" cy="42926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0EEDCED6-3885-8D42-A86D-6E4F2D738C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3 open goals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no threats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8" name="Rectangle 4">
            <a:extLst>
              <a:ext uri="{FF2B5EF4-FFF2-40B4-BE49-F238E27FC236}">
                <a16:creationId xmlns:a16="http://schemas.microsoft.com/office/drawing/2014/main" id="{AC33242D-AC51-7949-9A94-13E6E30B7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935" y="3563476"/>
            <a:ext cx="771700" cy="300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strike="sngStrike" dirty="0">
                <a:solidFill>
                  <a:srgbClr val="00B700"/>
                </a:solidFill>
                <a:latin typeface="Times New Roman" charset="0"/>
              </a:rPr>
              <a:t>threat</a:t>
            </a:r>
            <a:endParaRPr lang="en-US" sz="1800" strike="sngStrike" kern="0" dirty="0">
              <a:solidFill>
                <a:srgbClr val="00B7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60E6DAB-0B01-BF4C-86F4-3BE77A24B46D}"/>
              </a:ext>
            </a:extLst>
          </p:cNvPr>
          <p:cNvSpPr/>
          <p:nvPr/>
        </p:nvSpPr>
        <p:spPr>
          <a:xfrm>
            <a:off x="9809318" y="4247050"/>
            <a:ext cx="105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← select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F173CE37-4F28-2140-B6EC-DF30E2A50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128" y="6224970"/>
            <a:ext cx="2936912" cy="358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ordering constraint a</a:t>
            </a:r>
            <a:r>
              <a:rPr lang="en-US" sz="1800" baseline="-25000" dirty="0">
                <a:solidFill>
                  <a:srgbClr val="21985D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21985D"/>
                </a:solidFill>
                <a:latin typeface="Times New Roman" charset="0"/>
              </a:rPr>
              <a:t> ≺ </a:t>
            </a: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a</a:t>
            </a:r>
            <a:r>
              <a:rPr lang="en-US" sz="1800" baseline="-25000" dirty="0">
                <a:solidFill>
                  <a:srgbClr val="21985D"/>
                </a:solidFill>
                <a:latin typeface="Times New Roman" charset="0"/>
              </a:rPr>
              <a:t>2</a:t>
            </a:r>
            <a:endParaRPr lang="en-US" sz="1800" kern="0" baseline="-2500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E841AE6-7D3D-2548-BB5D-BBF7BDA71F23}"/>
              </a:ext>
            </a:extLst>
          </p:cNvPr>
          <p:cNvCxnSpPr>
            <a:cxnSpLocks/>
          </p:cNvCxnSpPr>
          <p:nvPr/>
        </p:nvCxnSpPr>
        <p:spPr>
          <a:xfrm flipH="1" flipV="1">
            <a:off x="8451669" y="4859383"/>
            <a:ext cx="222939" cy="140214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86C8E-883D-9231-8AD4-602D8D560B9B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92F8A75D-8DC4-B941-25B3-1F1C66C7D1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119D27-D8E8-04BB-C42C-F13235666F6F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38F417D1-A738-D696-833C-C0FFBA0C680B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417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554961-70C7-4443-BF1F-C1CC6421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064" y="1530895"/>
            <a:ext cx="8267700" cy="42926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5250B968-EDFC-824A-AA58-CD6A1882E8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2 open goals</a:t>
            </a:r>
          </a:p>
          <a:p>
            <a:r>
              <a:rPr lang="en-US" dirty="0">
                <a:latin typeface="Times New Roman" charset="0"/>
              </a:rPr>
              <a:t>no threats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8" name="Rectangle 4">
            <a:extLst>
              <a:ext uri="{FF2B5EF4-FFF2-40B4-BE49-F238E27FC236}">
                <a16:creationId xmlns:a16="http://schemas.microsoft.com/office/drawing/2014/main" id="{80989933-A7C8-8A44-B2EB-50089D193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501" y="6024661"/>
            <a:ext cx="2458872" cy="633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causal link from a</a:t>
            </a:r>
            <a:r>
              <a:rPr lang="en-US" sz="1800" baseline="-25000" dirty="0">
                <a:solidFill>
                  <a:srgbClr val="21985D"/>
                </a:solidFill>
                <a:latin typeface="Times New Roman" charset="0"/>
              </a:rPr>
              <a:t>3</a:t>
            </a:r>
            <a:r>
              <a:rPr lang="en-US" sz="1800" i="1" baseline="-25000" dirty="0">
                <a:solidFill>
                  <a:srgbClr val="21985D"/>
                </a:solidFill>
                <a:latin typeface="Times New Roman" charset="0"/>
              </a:rPr>
              <a:t> </a:t>
            </a:r>
            <a:br>
              <a:rPr lang="en-US" sz="1800" i="1" baseline="-25000" dirty="0">
                <a:solidFill>
                  <a:srgbClr val="21985D"/>
                </a:solidFill>
                <a:latin typeface="Times New Roman" charset="0"/>
              </a:rPr>
            </a:b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with substitution d′′← d′</a:t>
            </a:r>
            <a:endParaRPr lang="en-US" sz="1800" i="1" kern="0" baseline="-2500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EC6362-BD2F-0E47-90AB-546C747B9639}"/>
              </a:ext>
            </a:extLst>
          </p:cNvPr>
          <p:cNvCxnSpPr>
            <a:cxnSpLocks/>
            <a:stCxn id="78" idx="0"/>
          </p:cNvCxnSpPr>
          <p:nvPr/>
        </p:nvCxnSpPr>
        <p:spPr>
          <a:xfrm flipH="1" flipV="1">
            <a:off x="8245714" y="4991100"/>
            <a:ext cx="669223" cy="10335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03656A4B-4C91-CB4F-8029-F79860C4423E}"/>
              </a:ext>
            </a:extLst>
          </p:cNvPr>
          <p:cNvSpPr/>
          <p:nvPr/>
        </p:nvSpPr>
        <p:spPr>
          <a:xfrm>
            <a:off x="8512863" y="3576109"/>
            <a:ext cx="710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↓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283B8-16DD-BED1-92FC-3570A3B7883B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8D6AE27A-ADDC-BA13-6F77-6152A53311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70E2BF-537E-20E4-DF74-7CCF14BEDDE1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FF59EDD6-1D77-96C2-4E02-D30F6448FC8B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819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C74A16-606D-744C-8743-D9E4934E8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25" y="1534894"/>
            <a:ext cx="8267700" cy="42926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B266655D-5F3C-2043-BCA9-8E09F332C2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3"/>
            <a:ext cx="2794225" cy="732638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1 open goal</a:t>
            </a:r>
          </a:p>
          <a:p>
            <a:r>
              <a:rPr lang="en-US" dirty="0">
                <a:latin typeface="Times New Roman" charset="0"/>
              </a:rPr>
              <a:t>no threats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4" name="Rectangle 4">
            <a:extLst>
              <a:ext uri="{FF2B5EF4-FFF2-40B4-BE49-F238E27FC236}">
                <a16:creationId xmlns:a16="http://schemas.microsoft.com/office/drawing/2014/main" id="{35C8FAC8-F7A7-F14B-A688-8F92D915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125" y="2097187"/>
            <a:ext cx="1932323" cy="339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causal link from a</a:t>
            </a:r>
            <a:r>
              <a:rPr lang="en-US" sz="1800" baseline="-25000" dirty="0">
                <a:solidFill>
                  <a:srgbClr val="21985D"/>
                </a:solidFill>
                <a:latin typeface="Times New Roman" charset="0"/>
              </a:rPr>
              <a:t>1</a:t>
            </a:r>
            <a:endParaRPr lang="en-US" sz="1800" i="1" kern="0" baseline="-2500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F4960A5-97BB-C148-98F1-AB22D5B08196}"/>
              </a:ext>
            </a:extLst>
          </p:cNvPr>
          <p:cNvCxnSpPr>
            <a:cxnSpLocks/>
          </p:cNvCxnSpPr>
          <p:nvPr/>
        </p:nvCxnSpPr>
        <p:spPr>
          <a:xfrm flipH="1">
            <a:off x="9361089" y="2432640"/>
            <a:ext cx="1392382" cy="7318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C4D705F9-EB6B-AB42-882A-621F9BB01ED2}"/>
              </a:ext>
            </a:extLst>
          </p:cNvPr>
          <p:cNvSpPr/>
          <p:nvPr/>
        </p:nvSpPr>
        <p:spPr>
          <a:xfrm>
            <a:off x="6838244" y="3853108"/>
            <a:ext cx="7104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select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↓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E6A9B4-E357-96A9-C966-8093286DE522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1EAA8A3-2314-941C-B437-29926EBF5B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EDABB3-1662-708E-3DB5-AA9595FCC09E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8CF50633-8E7A-773F-9721-223E500F2E0C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4579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EB6724-3909-5D4E-AAC3-7A270CBA0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760" y="1537490"/>
            <a:ext cx="8267700" cy="42799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A11D2012-6357-414E-ADE9-7173918433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3014" y="3294182"/>
            <a:ext cx="2001963" cy="1277817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no open goals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no threats</a:t>
            </a:r>
            <a:br>
              <a:rPr lang="en-US" baseline="-25000" dirty="0">
                <a:latin typeface="Times New Roman" charset="0"/>
              </a:rPr>
            </a:br>
            <a:endParaRPr lang="en-US" baseline="-25000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we’re done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93FD397-3170-0C4E-A723-C598A7E33BE2}"/>
              </a:ext>
            </a:extLst>
          </p:cNvPr>
          <p:cNvCxnSpPr>
            <a:cxnSpLocks/>
          </p:cNvCxnSpPr>
          <p:nvPr/>
        </p:nvCxnSpPr>
        <p:spPr>
          <a:xfrm flipH="1" flipV="1">
            <a:off x="5465135" y="4518834"/>
            <a:ext cx="525000" cy="136706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4">
            <a:extLst>
              <a:ext uri="{FF2B5EF4-FFF2-40B4-BE49-F238E27FC236}">
                <a16:creationId xmlns:a16="http://schemas.microsoft.com/office/drawing/2014/main" id="{1293C3C2-6BE7-1B4B-B245-D02958C9E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470" y="5885897"/>
            <a:ext cx="2410967" cy="5883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causal link from a</a:t>
            </a:r>
            <a:r>
              <a:rPr lang="en-US" sz="1800" baseline="-25000" dirty="0">
                <a:solidFill>
                  <a:srgbClr val="21985D"/>
                </a:solidFill>
                <a:latin typeface="Times New Roman" charset="0"/>
              </a:rPr>
              <a:t>0</a:t>
            </a: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 </a:t>
            </a:r>
            <a:br>
              <a:rPr lang="en-US" sz="1800" i="1" dirty="0">
                <a:solidFill>
                  <a:srgbClr val="21985D"/>
                </a:solidFill>
                <a:latin typeface="Times New Roman" charset="0"/>
              </a:rPr>
            </a:br>
            <a:r>
              <a:rPr lang="en-US" sz="1800" i="1" dirty="0">
                <a:solidFill>
                  <a:srgbClr val="21985D"/>
                </a:solidFill>
                <a:latin typeface="Times New Roman" charset="0"/>
              </a:rPr>
              <a:t>with substitution d′←</a:t>
            </a:r>
            <a:r>
              <a:rPr lang="en-US" sz="1800" dirty="0">
                <a:solidFill>
                  <a:srgbClr val="21985D"/>
                </a:solidFill>
                <a:latin typeface="Calibri" panose="020F0502020204030204" pitchFamily="34" charset="0"/>
              </a:rPr>
              <a:t>d3</a:t>
            </a:r>
            <a:endParaRPr lang="en-US" sz="1800" kern="0" baseline="-25000" dirty="0">
              <a:solidFill>
                <a:srgbClr val="21985D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4BF920-4D72-0919-A079-4429136EF590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63B38544-2386-0BEF-AA9C-4069CD4C17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35A3C4-9F47-5E0F-9D30-4BB5FAB0B38C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D93915E-558F-A61C-96CF-2AC2E5B5505A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288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4BEB5-552C-164B-8655-A670261B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11" y="3788435"/>
            <a:ext cx="8178800" cy="1549400"/>
          </a:xfrm>
          <a:prstGeom prst="rect">
            <a:avLst/>
          </a:prstGeom>
        </p:spPr>
      </p:pic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E1CD63-5908-F544-ACC4-5417737CE659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2" name="Freeform 860">
              <a:extLst>
                <a:ext uri="{FF2B5EF4-FFF2-40B4-BE49-F238E27FC236}">
                  <a16:creationId xmlns:a16="http://schemas.microsoft.com/office/drawing/2014/main" id="{FBC6109A-CB69-AA46-AEE0-9D8C30E9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2120058A-2F2A-264E-9894-05BBFAE6694E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60">
              <a:extLst>
                <a:ext uri="{FF2B5EF4-FFF2-40B4-BE49-F238E27FC236}">
                  <a16:creationId xmlns:a16="http://schemas.microsoft.com/office/drawing/2014/main" id="{331468D2-AA60-AC46-9FEC-EB80D364C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BF101C9-92F5-7D40-ACDD-F664BA621418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91">
              <a:extLst>
                <a:ext uri="{FF2B5EF4-FFF2-40B4-BE49-F238E27FC236}">
                  <a16:creationId xmlns:a16="http://schemas.microsoft.com/office/drawing/2014/main" id="{B800E513-BD8E-2447-AC79-584969EED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Freeform 860">
              <a:extLst>
                <a:ext uri="{FF2B5EF4-FFF2-40B4-BE49-F238E27FC236}">
                  <a16:creationId xmlns:a16="http://schemas.microsoft.com/office/drawing/2014/main" id="{37EB0412-C1C7-9544-851F-4A491113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C2EF56A-C5FE-AA4F-842E-E8B454980A05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6D31E8E-7DA7-D645-A6DD-9DCB5D3C83F7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E5A46-61EA-0547-B169-E99B0B2288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4DD21D42-57EB-BE48-B8F1-AAE77612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29AFEFA-7C60-3947-9C97-317EDB7597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789C4768-BD89-B24E-BC71-385CD14A4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3C7B62F4-3DE7-E74D-8265-D223DA53F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9C027757-1E27-D741-9A76-F49BF0413A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604E013E-6891-C74E-ACC7-DCDA59DB42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9691AE-D355-F848-9B93-871B9363D42B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42" name="Freeform 860">
                  <a:extLst>
                    <a:ext uri="{FF2B5EF4-FFF2-40B4-BE49-F238E27FC236}">
                      <a16:creationId xmlns:a16="http://schemas.microsoft.com/office/drawing/2014/main" id="{D9DD7E99-3CD4-7040-8500-916089E93B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Rectangle 864">
                  <a:extLst>
                    <a:ext uri="{FF2B5EF4-FFF2-40B4-BE49-F238E27FC236}">
                      <a16:creationId xmlns:a16="http://schemas.microsoft.com/office/drawing/2014/main" id="{C4E7D216-C003-DC4C-9598-8627A97DFBB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44" name="Freeform 865">
                  <a:extLst>
                    <a:ext uri="{FF2B5EF4-FFF2-40B4-BE49-F238E27FC236}">
                      <a16:creationId xmlns:a16="http://schemas.microsoft.com/office/drawing/2014/main" id="{00309F8A-3645-E74E-BE80-7CA1606C7B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Freeform 866">
                  <a:extLst>
                    <a:ext uri="{FF2B5EF4-FFF2-40B4-BE49-F238E27FC236}">
                      <a16:creationId xmlns:a16="http://schemas.microsoft.com/office/drawing/2014/main" id="{1705BDEB-F6EA-ED4F-9A7B-89DE2F18C6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0D5FB30B-9FE9-F443-87A9-2962E68CC3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99669042-37B2-814C-9264-D1AA9BE3B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2">
                <a:extLst>
                  <a:ext uri="{FF2B5EF4-FFF2-40B4-BE49-F238E27FC236}">
                    <a16:creationId xmlns:a16="http://schemas.microsoft.com/office/drawing/2014/main" id="{2B1739E2-D1C4-234C-942B-CC8A49857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4">
                <a:extLst>
                  <a:ext uri="{FF2B5EF4-FFF2-40B4-BE49-F238E27FC236}">
                    <a16:creationId xmlns:a16="http://schemas.microsoft.com/office/drawing/2014/main" id="{25A7CE36-08FD-184D-91BB-CD3DF7B2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85">
                <a:extLst>
                  <a:ext uri="{FF2B5EF4-FFF2-40B4-BE49-F238E27FC236}">
                    <a16:creationId xmlns:a16="http://schemas.microsoft.com/office/drawing/2014/main" id="{E19C9B28-9FF4-5B4B-999F-2F75DECBE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F859A6-1860-F34D-A767-B62598AA70BF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36" name="Oval 878">
                  <a:extLst>
                    <a:ext uri="{FF2B5EF4-FFF2-40B4-BE49-F238E27FC236}">
                      <a16:creationId xmlns:a16="http://schemas.microsoft.com/office/drawing/2014/main" id="{11356890-5362-9E44-99AC-F94E7679F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3B2230D-2672-E143-904B-CCD354A35B08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39" name="Rectangle 880">
                    <a:extLst>
                      <a:ext uri="{FF2B5EF4-FFF2-40B4-BE49-F238E27FC236}">
                        <a16:creationId xmlns:a16="http://schemas.microsoft.com/office/drawing/2014/main" id="{5D1E7A4F-CDE5-054B-95B3-9630B9561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0" name="Line 881">
                    <a:extLst>
                      <a:ext uri="{FF2B5EF4-FFF2-40B4-BE49-F238E27FC236}">
                        <a16:creationId xmlns:a16="http://schemas.microsoft.com/office/drawing/2014/main" id="{0E520838-5148-474A-A920-B8D3E35F87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1" name="Line 882">
                    <a:extLst>
                      <a:ext uri="{FF2B5EF4-FFF2-40B4-BE49-F238E27FC236}">
                        <a16:creationId xmlns:a16="http://schemas.microsoft.com/office/drawing/2014/main" id="{7804E4BD-101B-6740-AFF7-DE32F76469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38" name="Oval 878">
                  <a:extLst>
                    <a:ext uri="{FF2B5EF4-FFF2-40B4-BE49-F238E27FC236}">
                      <a16:creationId xmlns:a16="http://schemas.microsoft.com/office/drawing/2014/main" id="{8F083D48-8335-D444-AD29-34CE6CAF9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34" name="Rectangle 880">
                <a:extLst>
                  <a:ext uri="{FF2B5EF4-FFF2-40B4-BE49-F238E27FC236}">
                    <a16:creationId xmlns:a16="http://schemas.microsoft.com/office/drawing/2014/main" id="{2AEB2923-084F-BA4B-AF6E-34F4681F8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1">
                <a:extLst>
                  <a:ext uri="{FF2B5EF4-FFF2-40B4-BE49-F238E27FC236}">
                    <a16:creationId xmlns:a16="http://schemas.microsoft.com/office/drawing/2014/main" id="{A98839EF-09A8-4E46-BDE9-43E142788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20A068A-CC32-3A4B-95C3-AC733BCE0A9D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C55319-BAEB-5948-A26E-25BEDD4CBC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48" name="Oval 859">
                <a:extLst>
                  <a:ext uri="{FF2B5EF4-FFF2-40B4-BE49-F238E27FC236}">
                    <a16:creationId xmlns:a16="http://schemas.microsoft.com/office/drawing/2014/main" id="{298A0544-7F71-DF48-85DC-EF33D20D39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9" name="Oval 861">
                <a:extLst>
                  <a:ext uri="{FF2B5EF4-FFF2-40B4-BE49-F238E27FC236}">
                    <a16:creationId xmlns:a16="http://schemas.microsoft.com/office/drawing/2014/main" id="{EE7C6671-37D1-FC4F-A4E4-E42BD7186C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Oval 862">
                <a:extLst>
                  <a:ext uri="{FF2B5EF4-FFF2-40B4-BE49-F238E27FC236}">
                    <a16:creationId xmlns:a16="http://schemas.microsoft.com/office/drawing/2014/main" id="{9F2E3AB4-033B-B546-8B20-19DB8E0DAE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Oval 863">
                <a:extLst>
                  <a:ext uri="{FF2B5EF4-FFF2-40B4-BE49-F238E27FC236}">
                    <a16:creationId xmlns:a16="http://schemas.microsoft.com/office/drawing/2014/main" id="{75155785-310B-1D4E-9FE7-B4248564C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Oval 863">
                <a:extLst>
                  <a:ext uri="{FF2B5EF4-FFF2-40B4-BE49-F238E27FC236}">
                    <a16:creationId xmlns:a16="http://schemas.microsoft.com/office/drawing/2014/main" id="{4A96390B-FC0E-EF45-855D-AACFF2FD85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3" name="Freeform 866">
                <a:extLst>
                  <a:ext uri="{FF2B5EF4-FFF2-40B4-BE49-F238E27FC236}">
                    <a16:creationId xmlns:a16="http://schemas.microsoft.com/office/drawing/2014/main" id="{A0C9BCA4-F369-EA4A-BDEF-CAA301A688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Oval 878">
                <a:extLst>
                  <a:ext uri="{FF2B5EF4-FFF2-40B4-BE49-F238E27FC236}">
                    <a16:creationId xmlns:a16="http://schemas.microsoft.com/office/drawing/2014/main" id="{724B16E3-99A2-9449-93A4-CDDD7D24E4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5" name="Line 882">
                <a:extLst>
                  <a:ext uri="{FF2B5EF4-FFF2-40B4-BE49-F238E27FC236}">
                    <a16:creationId xmlns:a16="http://schemas.microsoft.com/office/drawing/2014/main" id="{E05A6A14-C317-A04E-91DD-1126BBF7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6" name="Rectangle 880">
                <a:extLst>
                  <a:ext uri="{FF2B5EF4-FFF2-40B4-BE49-F238E27FC236}">
                    <a16:creationId xmlns:a16="http://schemas.microsoft.com/office/drawing/2014/main" id="{62A4ADE5-A9F8-7545-8779-94DCD7291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Line 881">
                <a:extLst>
                  <a:ext uri="{FF2B5EF4-FFF2-40B4-BE49-F238E27FC236}">
                    <a16:creationId xmlns:a16="http://schemas.microsoft.com/office/drawing/2014/main" id="{308A6614-BA75-A148-BDE5-F1B517A08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Line 882">
                <a:extLst>
                  <a:ext uri="{FF2B5EF4-FFF2-40B4-BE49-F238E27FC236}">
                    <a16:creationId xmlns:a16="http://schemas.microsoft.com/office/drawing/2014/main" id="{63978B76-FEA9-A14C-9604-BB5752188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Line 882">
                <a:extLst>
                  <a:ext uri="{FF2B5EF4-FFF2-40B4-BE49-F238E27FC236}">
                    <a16:creationId xmlns:a16="http://schemas.microsoft.com/office/drawing/2014/main" id="{0B264414-2156-BB4E-A192-C75CEBA3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Line 884">
                <a:extLst>
                  <a:ext uri="{FF2B5EF4-FFF2-40B4-BE49-F238E27FC236}">
                    <a16:creationId xmlns:a16="http://schemas.microsoft.com/office/drawing/2014/main" id="{5A390CFC-319D-DC44-805F-0C8E36180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Oval 885">
                <a:extLst>
                  <a:ext uri="{FF2B5EF4-FFF2-40B4-BE49-F238E27FC236}">
                    <a16:creationId xmlns:a16="http://schemas.microsoft.com/office/drawing/2014/main" id="{E9C8A768-5490-5447-AFFA-0875D2F89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6F36FAD-BB31-1F43-A2BE-F4A0BF12C6C2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67" name="Oval 878">
                  <a:extLst>
                    <a:ext uri="{FF2B5EF4-FFF2-40B4-BE49-F238E27FC236}">
                      <a16:creationId xmlns:a16="http://schemas.microsoft.com/office/drawing/2014/main" id="{A584E646-C4D7-394F-B2A2-2780BFFA4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0D41650C-DBD2-BD4D-B0C1-7835337BC755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70" name="Rectangle 880">
                    <a:extLst>
                      <a:ext uri="{FF2B5EF4-FFF2-40B4-BE49-F238E27FC236}">
                        <a16:creationId xmlns:a16="http://schemas.microsoft.com/office/drawing/2014/main" id="{B7F5B98B-1583-C242-80C4-10DE04D80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1" name="Line 881">
                    <a:extLst>
                      <a:ext uri="{FF2B5EF4-FFF2-40B4-BE49-F238E27FC236}">
                        <a16:creationId xmlns:a16="http://schemas.microsoft.com/office/drawing/2014/main" id="{1529A8F3-8F10-984E-9928-54EF2CDA56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72" name="Line 882">
                    <a:extLst>
                      <a:ext uri="{FF2B5EF4-FFF2-40B4-BE49-F238E27FC236}">
                        <a16:creationId xmlns:a16="http://schemas.microsoft.com/office/drawing/2014/main" id="{BD029D58-967D-1B4C-A6DF-2622E92363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09BC1617-16AF-A54F-AF27-AA4219FE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3C1ECD1-3F0E-294F-882E-D0B272AECCE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64" name="Freeform 860">
                  <a:extLst>
                    <a:ext uri="{FF2B5EF4-FFF2-40B4-BE49-F238E27FC236}">
                      <a16:creationId xmlns:a16="http://schemas.microsoft.com/office/drawing/2014/main" id="{7DCFE105-CE28-7E43-A9DE-15A1F5EE7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Rectangle 864">
                  <a:extLst>
                    <a:ext uri="{FF2B5EF4-FFF2-40B4-BE49-F238E27FC236}">
                      <a16:creationId xmlns:a16="http://schemas.microsoft.com/office/drawing/2014/main" id="{30685B7D-43F6-6C4E-BF97-3065B895F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66" name="Freeform 865">
                  <a:extLst>
                    <a:ext uri="{FF2B5EF4-FFF2-40B4-BE49-F238E27FC236}">
                      <a16:creationId xmlns:a16="http://schemas.microsoft.com/office/drawing/2014/main" id="{5E38EC98-2FB3-0E46-870F-FA1BDF9419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73" name="Rectangle 18">
            <a:extLst>
              <a:ext uri="{FF2B5EF4-FFF2-40B4-BE49-F238E27FC236}">
                <a16:creationId xmlns:a16="http://schemas.microsoft.com/office/drawing/2014/main" id="{884F2951-95CE-8549-8B59-313F4828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89" y="3096931"/>
            <a:ext cx="3243210" cy="2429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Times New Roman" charset="0"/>
              </a:rPr>
              <a:t>The solution we found:</a:t>
            </a:r>
          </a:p>
          <a:p>
            <a:endParaRPr lang="en-US" kern="0" dirty="0">
              <a:latin typeface="Times New Roman" charset="0"/>
            </a:endParaRPr>
          </a:p>
          <a:p>
            <a:r>
              <a:rPr lang="en-US" kern="0" dirty="0">
                <a:latin typeface="Times New Roman" charset="0"/>
              </a:rPr>
              <a:t>Another:</a:t>
            </a:r>
          </a:p>
          <a:p>
            <a:endParaRPr lang="en-US" kern="0" dirty="0">
              <a:latin typeface="Times New Roman" charset="0"/>
            </a:endParaRPr>
          </a:p>
          <a:p>
            <a:endParaRPr lang="en-US" kern="0" dirty="0">
              <a:latin typeface="Times New Roman" charset="0"/>
            </a:endParaRPr>
          </a:p>
          <a:p>
            <a:r>
              <a:rPr lang="en-US" kern="0" dirty="0">
                <a:latin typeface="Times New Roman" charset="0"/>
              </a:rPr>
              <a:t>Infinitely many others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3F8A490-4448-454E-8CE3-59B283C02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711" y="3096932"/>
            <a:ext cx="8191500" cy="406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432D2B-DA54-F5BB-BC44-6DC8DFDE4BD9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AEF55EDC-C015-4C33-D5D1-50313F63DD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465E67-011A-0219-A866-BDF528BF447C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3353C12C-AF27-E99A-B187-2A3449142C93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568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01601"/>
            <a:ext cx="8839200" cy="591969"/>
          </a:xfrm>
        </p:spPr>
        <p:txBody>
          <a:bodyPr/>
          <a:lstStyle/>
          <a:p>
            <a:pPr eaLnBrk="1" hangingPunct="1"/>
            <a:r>
              <a:rPr lang="en-US" dirty="0"/>
              <a:t>PSP Algorithm</a:t>
            </a:r>
          </a:p>
        </p:txBody>
      </p:sp>
      <p:sp>
        <p:nvSpPr>
          <p:cNvPr id="143" name="Rectangle 18">
            <a:extLst>
              <a:ext uri="{FF2B5EF4-FFF2-40B4-BE49-F238E27FC236}">
                <a16:creationId xmlns:a16="http://schemas.microsoft.com/office/drawing/2014/main" id="{B01F6F70-62AE-324D-BFC4-A5BC80888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884" y="2825488"/>
            <a:ext cx="6264036" cy="269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Times New Roman" charset="0"/>
              </a:rPr>
              <a:t>Add another location to the planning domain</a:t>
            </a:r>
          </a:p>
          <a:p>
            <a:r>
              <a:rPr lang="en-US" kern="0" dirty="0">
                <a:latin typeface="Times New Roman" charset="0"/>
              </a:rPr>
              <a:t>Still have all of the solutions on the previous page</a:t>
            </a:r>
          </a:p>
          <a:p>
            <a:r>
              <a:rPr lang="en-US" kern="0" dirty="0">
                <a:latin typeface="Times New Roman" charset="0"/>
              </a:rPr>
              <a:t>There also are partially-ordered solutions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D4637EE-2677-E14C-89D6-F562515826DB}"/>
              </a:ext>
            </a:extLst>
          </p:cNvPr>
          <p:cNvGrpSpPr/>
          <p:nvPr/>
        </p:nvGrpSpPr>
        <p:grpSpPr>
          <a:xfrm>
            <a:off x="2486982" y="4115692"/>
            <a:ext cx="5535966" cy="1227133"/>
            <a:chOff x="3244816" y="4232538"/>
            <a:chExt cx="5758534" cy="1181996"/>
          </a:xfrm>
        </p:grpSpPr>
        <p:sp>
          <p:nvSpPr>
            <p:cNvPr id="144" name="Rectangle 83">
              <a:extLst>
                <a:ext uri="{FF2B5EF4-FFF2-40B4-BE49-F238E27FC236}">
                  <a16:creationId xmlns:a16="http://schemas.microsoft.com/office/drawing/2014/main" id="{C203B43D-3608-8F49-8459-510485971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998" y="4232539"/>
              <a:ext cx="1524392" cy="3139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18288" rIns="0" bIns="18288" anchor="ctr">
              <a:spAutoFit/>
            </a:bodyPr>
            <a:lstStyle/>
            <a:p>
              <a:pPr algn="ctr"/>
              <a:r>
                <a:rPr lang="en-US" baseline="-25000" dirty="0">
                  <a:latin typeface="Calibri"/>
                  <a:ea typeface="Calibri"/>
                  <a:cs typeface="Calibri"/>
                </a:rPr>
                <a:t> </a:t>
              </a:r>
              <a:r>
                <a:rPr lang="en-US" dirty="0">
                  <a:latin typeface="Calibri"/>
                  <a:ea typeface="Calibri"/>
                  <a:cs typeface="Calibri"/>
                </a:rPr>
                <a:t>move(r1,d3,d2)</a:t>
              </a:r>
              <a:r>
                <a:rPr lang="en-US" baseline="-25000" dirty="0">
                  <a:latin typeface="Calibri"/>
                  <a:ea typeface="Calibri"/>
                  <a:cs typeface="Calibri"/>
                </a:rPr>
                <a:t> </a:t>
              </a:r>
            </a:p>
          </p:txBody>
        </p:sp>
        <p:sp>
          <p:nvSpPr>
            <p:cNvPr id="145" name="Text Box 92">
              <a:extLst>
                <a:ext uri="{FF2B5EF4-FFF2-40B4-BE49-F238E27FC236}">
                  <a16:creationId xmlns:a16="http://schemas.microsoft.com/office/drawing/2014/main" id="{1FD53881-7CAD-2443-B385-431E78D07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0998" y="5100602"/>
              <a:ext cx="1524392" cy="3139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18288" rIns="0" bIns="1828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aseline="-25000" dirty="0">
                  <a:latin typeface="Calibri"/>
                  <a:ea typeface="Calibri"/>
                  <a:cs typeface="Calibri"/>
                </a:rPr>
                <a:t> </a:t>
              </a:r>
              <a:r>
                <a:rPr lang="en-US" sz="1800" dirty="0">
                  <a:latin typeface="Calibri"/>
                  <a:ea typeface="Calibri"/>
                  <a:cs typeface="Calibri"/>
                </a:rPr>
                <a:t>move(r2,d4,d1)</a:t>
              </a:r>
              <a:r>
                <a:rPr lang="en-US" sz="1800" baseline="-25000" dirty="0">
                  <a:latin typeface="Calibri"/>
                  <a:ea typeface="Calibri"/>
                  <a:cs typeface="Calibri"/>
                </a:rPr>
                <a:t> </a:t>
              </a:r>
            </a:p>
          </p:txBody>
        </p:sp>
        <p:sp>
          <p:nvSpPr>
            <p:cNvPr id="146" name="Rectangle 83">
              <a:extLst>
                <a:ext uri="{FF2B5EF4-FFF2-40B4-BE49-F238E27FC236}">
                  <a16:creationId xmlns:a16="http://schemas.microsoft.com/office/drawing/2014/main" id="{85A6ECFD-9CCE-A349-B758-20890F2AE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655" y="4232538"/>
              <a:ext cx="1524392" cy="3139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18288" rIns="0" bIns="18288" anchor="ctr">
              <a:spAutoFit/>
            </a:bodyPr>
            <a:lstStyle/>
            <a:p>
              <a:pPr algn="ctr"/>
              <a:r>
                <a:rPr lang="en-US" baseline="-25000" dirty="0">
                  <a:latin typeface="Calibri"/>
                  <a:ea typeface="Calibri"/>
                  <a:cs typeface="Calibri"/>
                </a:rPr>
                <a:t> </a:t>
              </a:r>
              <a:r>
                <a:rPr lang="en-US" dirty="0">
                  <a:latin typeface="Calibri"/>
                  <a:ea typeface="Calibri"/>
                  <a:cs typeface="Calibri"/>
                </a:rPr>
                <a:t>move(r1,d1,d3)</a:t>
              </a:r>
              <a:r>
                <a:rPr lang="en-US" baseline="-25000" dirty="0">
                  <a:latin typeface="Calibri"/>
                  <a:ea typeface="Calibri"/>
                  <a:cs typeface="Calibri"/>
                </a:rPr>
                <a:t> </a:t>
              </a:r>
            </a:p>
          </p:txBody>
        </p:sp>
        <p:sp>
          <p:nvSpPr>
            <p:cNvPr id="147" name="Text Box 92">
              <a:extLst>
                <a:ext uri="{FF2B5EF4-FFF2-40B4-BE49-F238E27FC236}">
                  <a16:creationId xmlns:a16="http://schemas.microsoft.com/office/drawing/2014/main" id="{E8B76DC4-95C0-204E-8DF2-51DA9EB31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173" y="5100602"/>
              <a:ext cx="1524392" cy="3139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18288" rIns="0" bIns="18288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aseline="-25000" dirty="0">
                  <a:latin typeface="Calibri"/>
                  <a:ea typeface="Calibri"/>
                  <a:cs typeface="Calibri"/>
                </a:rPr>
                <a:t> </a:t>
              </a:r>
              <a:r>
                <a:rPr lang="en-US" sz="1800" dirty="0">
                  <a:latin typeface="Calibri"/>
                  <a:ea typeface="Calibri"/>
                  <a:cs typeface="Calibri"/>
                </a:rPr>
                <a:t>move(r2,d2,d4)</a:t>
              </a:r>
              <a:r>
                <a:rPr lang="en-US" sz="1800" baseline="-25000" dirty="0">
                  <a:latin typeface="Calibri"/>
                  <a:ea typeface="Calibri"/>
                  <a:cs typeface="Calibri"/>
                </a:rPr>
                <a:t> 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9C0CA77C-9D79-7244-BC78-CC99F77A42BA}"/>
                </a:ext>
              </a:extLst>
            </p:cNvPr>
            <p:cNvCxnSpPr>
              <a:cxnSpLocks/>
              <a:stCxn id="146" idx="3"/>
              <a:endCxn id="144" idx="1"/>
            </p:cNvCxnSpPr>
            <p:nvPr/>
          </p:nvCxnSpPr>
          <p:spPr bwMode="auto">
            <a:xfrm>
              <a:off x="5674047" y="4389504"/>
              <a:ext cx="826951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2AF4471D-8F16-AF49-A661-3F39EB033F91}"/>
                </a:ext>
              </a:extLst>
            </p:cNvPr>
            <p:cNvCxnSpPr>
              <a:cxnSpLocks/>
              <a:stCxn id="147" idx="3"/>
              <a:endCxn id="145" idx="1"/>
            </p:cNvCxnSpPr>
            <p:nvPr/>
          </p:nvCxnSpPr>
          <p:spPr bwMode="auto">
            <a:xfrm>
              <a:off x="5667565" y="5257568"/>
              <a:ext cx="83343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7671ABC5-F43A-214C-9E73-72A75F34D63B}"/>
                </a:ext>
              </a:extLst>
            </p:cNvPr>
            <p:cNvCxnSpPr>
              <a:cxnSpLocks/>
              <a:stCxn id="147" idx="3"/>
              <a:endCxn id="144" idx="1"/>
            </p:cNvCxnSpPr>
            <p:nvPr/>
          </p:nvCxnSpPr>
          <p:spPr bwMode="auto">
            <a:xfrm flipV="1">
              <a:off x="5667565" y="4389505"/>
              <a:ext cx="833433" cy="8680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FB1DE650-B265-974C-8E4C-12ADBF78B313}"/>
                </a:ext>
              </a:extLst>
            </p:cNvPr>
            <p:cNvCxnSpPr>
              <a:cxnSpLocks/>
              <a:stCxn id="146" idx="3"/>
              <a:endCxn id="145" idx="1"/>
            </p:cNvCxnSpPr>
            <p:nvPr/>
          </p:nvCxnSpPr>
          <p:spPr bwMode="auto">
            <a:xfrm>
              <a:off x="5674047" y="4389504"/>
              <a:ext cx="826951" cy="8680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3" name="Rectangle 83">
              <a:extLst>
                <a:ext uri="{FF2B5EF4-FFF2-40B4-BE49-F238E27FC236}">
                  <a16:creationId xmlns:a16="http://schemas.microsoft.com/office/drawing/2014/main" id="{E8D8F220-389C-5143-ADFF-914225195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816" y="4638158"/>
              <a:ext cx="284693" cy="3139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18288" rIns="45720" bIns="18288" anchor="ctr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0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C29B4A43-63B1-C94F-B933-5BD64EDEB585}"/>
                </a:ext>
              </a:extLst>
            </p:cNvPr>
            <p:cNvCxnSpPr>
              <a:cxnSpLocks/>
              <a:stCxn id="153" idx="3"/>
              <a:endCxn id="146" idx="1"/>
            </p:cNvCxnSpPr>
            <p:nvPr/>
          </p:nvCxnSpPr>
          <p:spPr bwMode="auto">
            <a:xfrm flipV="1">
              <a:off x="3529509" y="4389504"/>
              <a:ext cx="620146" cy="40562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93DC2FA8-72BE-9B4B-AD04-839DCD8FBBA7}"/>
                </a:ext>
              </a:extLst>
            </p:cNvPr>
            <p:cNvCxnSpPr>
              <a:cxnSpLocks/>
              <a:stCxn id="153" idx="3"/>
              <a:endCxn id="147" idx="1"/>
            </p:cNvCxnSpPr>
            <p:nvPr/>
          </p:nvCxnSpPr>
          <p:spPr bwMode="auto">
            <a:xfrm>
              <a:off x="3529509" y="4795124"/>
              <a:ext cx="613664" cy="4624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56" name="Rectangle 83">
              <a:extLst>
                <a:ext uri="{FF2B5EF4-FFF2-40B4-BE49-F238E27FC236}">
                  <a16:creationId xmlns:a16="http://schemas.microsoft.com/office/drawing/2014/main" id="{5F86B95C-1353-7943-B9EC-556E5F60E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8657" y="4638158"/>
              <a:ext cx="284693" cy="3139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5720" tIns="18288" rIns="45720" bIns="18288" anchor="ctr">
              <a:spAutoFit/>
            </a:bodyPr>
            <a:lstStyle/>
            <a:p>
              <a:pPr algn="ctr"/>
              <a:r>
                <a:rPr lang="en-US" i="1" dirty="0">
                  <a:latin typeface="Times New Roman" panose="02020603050405020304" pitchFamily="18" charset="0"/>
                  <a:ea typeface="Calibri"/>
                  <a:cs typeface="Calibri"/>
                </a:rPr>
                <a:t>a</a:t>
              </a:r>
              <a:r>
                <a:rPr lang="en-US" baseline="-25000" dirty="0">
                  <a:latin typeface="Times New Roman" panose="02020603050405020304" pitchFamily="18" charset="0"/>
                  <a:ea typeface="Calibri"/>
                  <a:cs typeface="Calibri"/>
                </a:rPr>
                <a:t>g</a:t>
              </a: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D5578C9C-816B-CC4D-B21A-02D4DA2A8F3F}"/>
                </a:ext>
              </a:extLst>
            </p:cNvPr>
            <p:cNvCxnSpPr>
              <a:cxnSpLocks/>
              <a:stCxn id="144" idx="3"/>
              <a:endCxn id="156" idx="1"/>
            </p:cNvCxnSpPr>
            <p:nvPr/>
          </p:nvCxnSpPr>
          <p:spPr bwMode="auto">
            <a:xfrm>
              <a:off x="8025390" y="4389505"/>
              <a:ext cx="693267" cy="4056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1031EFE2-DF95-C94D-8779-FC459AF14050}"/>
                </a:ext>
              </a:extLst>
            </p:cNvPr>
            <p:cNvCxnSpPr>
              <a:cxnSpLocks/>
              <a:stCxn id="145" idx="3"/>
              <a:endCxn id="156" idx="1"/>
            </p:cNvCxnSpPr>
            <p:nvPr/>
          </p:nvCxnSpPr>
          <p:spPr bwMode="auto">
            <a:xfrm flipV="1">
              <a:off x="8025390" y="4795124"/>
              <a:ext cx="693267" cy="4624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6413" name="Group 16412">
            <a:extLst>
              <a:ext uri="{FF2B5EF4-FFF2-40B4-BE49-F238E27FC236}">
                <a16:creationId xmlns:a16="http://schemas.microsoft.com/office/drawing/2014/main" id="{75B84FA8-5D57-73E4-B906-9E12E9901CDD}"/>
              </a:ext>
            </a:extLst>
          </p:cNvPr>
          <p:cNvGrpSpPr/>
          <p:nvPr/>
        </p:nvGrpSpPr>
        <p:grpSpPr>
          <a:xfrm>
            <a:off x="8202385" y="2295003"/>
            <a:ext cx="3806539" cy="2051233"/>
            <a:chOff x="8080477" y="319474"/>
            <a:chExt cx="3806539" cy="205123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E6C48E-3E96-301E-0953-72A5C63767E5}"/>
                </a:ext>
              </a:extLst>
            </p:cNvPr>
            <p:cNvGrpSpPr/>
            <p:nvPr/>
          </p:nvGrpSpPr>
          <p:grpSpPr>
            <a:xfrm>
              <a:off x="8884399" y="319474"/>
              <a:ext cx="3002617" cy="939748"/>
              <a:chOff x="8859160" y="2530475"/>
              <a:chExt cx="3002617" cy="939748"/>
            </a:xfrm>
          </p:grpSpPr>
          <p:sp>
            <p:nvSpPr>
              <p:cNvPr id="4" name="Freeform 860">
                <a:extLst>
                  <a:ext uri="{FF2B5EF4-FFF2-40B4-BE49-F238E27FC236}">
                    <a16:creationId xmlns:a16="http://schemas.microsoft.com/office/drawing/2014/main" id="{2505CE48-2896-22AA-4B4C-8378772DA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2907" y="2669050"/>
                <a:ext cx="1922954" cy="27837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33D03119-2D53-0329-C595-F9602C15B550}"/>
                  </a:ext>
                </a:extLst>
              </p:cNvPr>
              <p:cNvSpPr/>
              <p:nvPr/>
            </p:nvSpPr>
            <p:spPr>
              <a:xfrm>
                <a:off x="10567100" y="2673370"/>
                <a:ext cx="1294677" cy="783264"/>
              </a:xfrm>
              <a:prstGeom prst="parallelogram">
                <a:avLst>
                  <a:gd name="adj" fmla="val 96255"/>
                </a:avLst>
              </a:prstGeom>
              <a:solidFill>
                <a:srgbClr val="CEC8C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52EBD680-6D18-1947-AAFF-9A7AF9D48A91}"/>
                  </a:ext>
                </a:extLst>
              </p:cNvPr>
              <p:cNvSpPr/>
              <p:nvPr/>
            </p:nvSpPr>
            <p:spPr>
              <a:xfrm>
                <a:off x="8859160" y="2673548"/>
                <a:ext cx="1294677" cy="783264"/>
              </a:xfrm>
              <a:prstGeom prst="parallelogram">
                <a:avLst>
                  <a:gd name="adj" fmla="val 96255"/>
                </a:avLst>
              </a:prstGeom>
              <a:solidFill>
                <a:srgbClr val="CEC8C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891">
                <a:extLst>
                  <a:ext uri="{FF2B5EF4-FFF2-40B4-BE49-F238E27FC236}">
                    <a16:creationId xmlns:a16="http://schemas.microsoft.com/office/drawing/2014/main" id="{87639FC7-E972-17B5-9929-EE5814660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0866" y="3234774"/>
                <a:ext cx="59" cy="235449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" name="Freeform 860">
                <a:extLst>
                  <a:ext uri="{FF2B5EF4-FFF2-40B4-BE49-F238E27FC236}">
                    <a16:creationId xmlns:a16="http://schemas.microsoft.com/office/drawing/2014/main" id="{C2CEB2BC-D7F5-5C14-BF7B-C58DCBBF5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6385" y="2687315"/>
                <a:ext cx="464149" cy="25424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B26FFDC5-A752-489F-4F45-2A91F6542C6E}"/>
                  </a:ext>
                </a:extLst>
              </p:cNvPr>
              <p:cNvSpPr/>
              <p:nvPr/>
            </p:nvSpPr>
            <p:spPr>
              <a:xfrm>
                <a:off x="9815429" y="2530475"/>
                <a:ext cx="1655849" cy="486436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d3  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955103-5769-68B8-A5E9-7AE9C1466949}"/>
                </a:ext>
              </a:extLst>
            </p:cNvPr>
            <p:cNvGrpSpPr/>
            <p:nvPr/>
          </p:nvGrpSpPr>
          <p:grpSpPr>
            <a:xfrm rot="10800000">
              <a:off x="8080477" y="1432447"/>
              <a:ext cx="2982069" cy="938260"/>
              <a:chOff x="7837452" y="2870070"/>
              <a:chExt cx="3313410" cy="1042516"/>
            </a:xfrm>
          </p:grpSpPr>
          <p:sp>
            <p:nvSpPr>
              <p:cNvPr id="12" name="Freeform 860">
                <a:extLst>
                  <a:ext uri="{FF2B5EF4-FFF2-40B4-BE49-F238E27FC236}">
                    <a16:creationId xmlns:a16="http://schemas.microsoft.com/office/drawing/2014/main" id="{BC2EBD94-ACEE-6556-E364-81340D2F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0880" y="3021610"/>
                <a:ext cx="2151187" cy="30930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AAE8F0E-CD61-EC75-0162-0F12CEF32D7A}"/>
                  </a:ext>
                </a:extLst>
              </p:cNvPr>
              <p:cNvSpPr/>
              <p:nvPr/>
            </p:nvSpPr>
            <p:spPr>
              <a:xfrm>
                <a:off x="9712332" y="3027192"/>
                <a:ext cx="1438530" cy="870293"/>
              </a:xfrm>
              <a:prstGeom prst="parallelogram">
                <a:avLst>
                  <a:gd name="adj" fmla="val 96255"/>
                </a:avLst>
              </a:prstGeom>
              <a:solidFill>
                <a:srgbClr val="CEC8C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E6656429-CE03-AD23-A9A3-ED565E6F6EE7}"/>
                  </a:ext>
                </a:extLst>
              </p:cNvPr>
              <p:cNvSpPr/>
              <p:nvPr/>
            </p:nvSpPr>
            <p:spPr>
              <a:xfrm>
                <a:off x="7837452" y="3027387"/>
                <a:ext cx="1438530" cy="870293"/>
              </a:xfrm>
              <a:prstGeom prst="parallelogram">
                <a:avLst>
                  <a:gd name="adj" fmla="val 96255"/>
                </a:avLst>
              </a:prstGeom>
              <a:solidFill>
                <a:srgbClr val="CEC8C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91">
                <a:extLst>
                  <a:ext uri="{FF2B5EF4-FFF2-40B4-BE49-F238E27FC236}">
                    <a16:creationId xmlns:a16="http://schemas.microsoft.com/office/drawing/2014/main" id="{4BC229E6-DBCD-9F8D-57C6-EBC1591D3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182" y="3650976"/>
                <a:ext cx="66" cy="261610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" name="Freeform 860">
                <a:extLst>
                  <a:ext uri="{FF2B5EF4-FFF2-40B4-BE49-F238E27FC236}">
                    <a16:creationId xmlns:a16="http://schemas.microsoft.com/office/drawing/2014/main" id="{ADC9797F-1C2C-F928-155F-1331431B3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7093" y="3032053"/>
                <a:ext cx="515721" cy="282492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C4E2FE3A-7CF5-0FFC-D261-9A70497AEE0B}"/>
                  </a:ext>
                </a:extLst>
              </p:cNvPr>
              <p:cNvSpPr/>
              <p:nvPr/>
            </p:nvSpPr>
            <p:spPr>
              <a:xfrm rot="10800000">
                <a:off x="8901601" y="2870070"/>
                <a:ext cx="1803061" cy="540485"/>
              </a:xfrm>
              <a:prstGeom prst="parallelogram">
                <a:avLst>
                  <a:gd name="adj" fmla="val 96255"/>
                </a:avLst>
              </a:prstGeom>
              <a:solidFill>
                <a:srgbClr val="DCC3A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b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en-US" sz="17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d4   </a:t>
                </a:r>
              </a:p>
            </p:txBody>
          </p:sp>
        </p:grpSp>
        <p:sp>
          <p:nvSpPr>
            <p:cNvPr id="18" name="Freeform 860">
              <a:extLst>
                <a:ext uri="{FF2B5EF4-FFF2-40B4-BE49-F238E27FC236}">
                  <a16:creationId xmlns:a16="http://schemas.microsoft.com/office/drawing/2014/main" id="{33B3E479-9B07-4E0B-5634-7369C89EF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325" y="1183979"/>
              <a:ext cx="1155391" cy="27849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2F22B1D-A639-FE32-8C34-4BAF1C1D8DF4}"/>
                </a:ext>
              </a:extLst>
            </p:cNvPr>
            <p:cNvSpPr/>
            <p:nvPr/>
          </p:nvSpPr>
          <p:spPr>
            <a:xfrm>
              <a:off x="8263285" y="1084264"/>
              <a:ext cx="1663073" cy="486436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      </a:t>
              </a: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337C924B-90A7-2710-57C7-29D5D935ADDE}"/>
                </a:ext>
              </a:extLst>
            </p:cNvPr>
            <p:cNvSpPr/>
            <p:nvPr/>
          </p:nvSpPr>
          <p:spPr>
            <a:xfrm>
              <a:off x="10105074" y="1085085"/>
              <a:ext cx="1663073" cy="486436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     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DA5F72-FB87-7B20-7722-DDD67335C7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27053" y="370302"/>
              <a:ext cx="1056664" cy="1004979"/>
              <a:chOff x="2015901" y="2747479"/>
              <a:chExt cx="1677244" cy="1595204"/>
            </a:xfrm>
          </p:grpSpPr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7FF9F3C1-988A-92D2-F366-16A55EFBF0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38ACD95F-B09B-35F0-6F44-B43AB800E8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E4600663-F1D9-62F2-78F1-189875D6B2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68BC31EA-7CAB-5671-689F-4F747E9F599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15FB9E5A-E859-1C77-6303-A3A5AD0E10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Freeform 866">
                <a:extLst>
                  <a:ext uri="{FF2B5EF4-FFF2-40B4-BE49-F238E27FC236}">
                    <a16:creationId xmlns:a16="http://schemas.microsoft.com/office/drawing/2014/main" id="{CA4C0031-0265-4735-25E7-62A7A74C18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Oval 878">
                <a:extLst>
                  <a:ext uri="{FF2B5EF4-FFF2-40B4-BE49-F238E27FC236}">
                    <a16:creationId xmlns:a16="http://schemas.microsoft.com/office/drawing/2014/main" id="{A41E488A-C42F-2EC6-A5BB-7C04365656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BB13BF4D-CD3E-C4A6-47AA-05E3E949F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Rectangle 880">
                <a:extLst>
                  <a:ext uri="{FF2B5EF4-FFF2-40B4-BE49-F238E27FC236}">
                    <a16:creationId xmlns:a16="http://schemas.microsoft.com/office/drawing/2014/main" id="{741D4FE9-33E1-021E-4A48-478378258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1">
                <a:extLst>
                  <a:ext uri="{FF2B5EF4-FFF2-40B4-BE49-F238E27FC236}">
                    <a16:creationId xmlns:a16="http://schemas.microsoft.com/office/drawing/2014/main" id="{7ED74EE4-9306-7497-BBA0-DE3A27D27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Line 882">
                <a:extLst>
                  <a:ext uri="{FF2B5EF4-FFF2-40B4-BE49-F238E27FC236}">
                    <a16:creationId xmlns:a16="http://schemas.microsoft.com/office/drawing/2014/main" id="{32424478-9E87-2844-B396-8065FFBF6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Line 882">
                <a:extLst>
                  <a:ext uri="{FF2B5EF4-FFF2-40B4-BE49-F238E27FC236}">
                    <a16:creationId xmlns:a16="http://schemas.microsoft.com/office/drawing/2014/main" id="{A17F28F3-18A9-DE8C-1B42-8557E926B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" name="Line 884">
                <a:extLst>
                  <a:ext uri="{FF2B5EF4-FFF2-40B4-BE49-F238E27FC236}">
                    <a16:creationId xmlns:a16="http://schemas.microsoft.com/office/drawing/2014/main" id="{7F7EF89E-4574-F6DF-7E91-F3755E318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Oval 885">
                <a:extLst>
                  <a:ext uri="{FF2B5EF4-FFF2-40B4-BE49-F238E27FC236}">
                    <a16:creationId xmlns:a16="http://schemas.microsoft.com/office/drawing/2014/main" id="{4A3236E4-AE72-D3AA-2267-26888CD9C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FAB5F3B-BBDC-D2CB-40D6-43EB29C2319E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41" name="Oval 878">
                  <a:extLst>
                    <a:ext uri="{FF2B5EF4-FFF2-40B4-BE49-F238E27FC236}">
                      <a16:creationId xmlns:a16="http://schemas.microsoft.com/office/drawing/2014/main" id="{ED278039-164F-15C2-20DF-8B863FE07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3997AE1-3654-87DF-A304-DA3D82847E90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44" name="Rectangle 880">
                    <a:extLst>
                      <a:ext uri="{FF2B5EF4-FFF2-40B4-BE49-F238E27FC236}">
                        <a16:creationId xmlns:a16="http://schemas.microsoft.com/office/drawing/2014/main" id="{E4EC4CCB-3C4C-10B3-194F-8DA14CB51A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5" name="Line 881">
                    <a:extLst>
                      <a:ext uri="{FF2B5EF4-FFF2-40B4-BE49-F238E27FC236}">
                        <a16:creationId xmlns:a16="http://schemas.microsoft.com/office/drawing/2014/main" id="{A981E856-71D0-D7EA-4950-F74784F96A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6" name="Line 882">
                    <a:extLst>
                      <a:ext uri="{FF2B5EF4-FFF2-40B4-BE49-F238E27FC236}">
                        <a16:creationId xmlns:a16="http://schemas.microsoft.com/office/drawing/2014/main" id="{51FD6EB1-CA37-516F-B0C1-3555CE432B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43" name="Oval 878">
                  <a:extLst>
                    <a:ext uri="{FF2B5EF4-FFF2-40B4-BE49-F238E27FC236}">
                      <a16:creationId xmlns:a16="http://schemas.microsoft.com/office/drawing/2014/main" id="{FBB0C9C9-8BDF-DAD4-CD8B-B8CC07E74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230173-00F8-BB32-1523-737A9618D60F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38" name="Freeform 860">
                  <a:extLst>
                    <a:ext uri="{FF2B5EF4-FFF2-40B4-BE49-F238E27FC236}">
                      <a16:creationId xmlns:a16="http://schemas.microsoft.com/office/drawing/2014/main" id="{93ADFDA7-C082-14E3-CA02-44B4F0BD44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Rectangle 864">
                  <a:extLst>
                    <a:ext uri="{FF2B5EF4-FFF2-40B4-BE49-F238E27FC236}">
                      <a16:creationId xmlns:a16="http://schemas.microsoft.com/office/drawing/2014/main" id="{F67CB02A-B6AF-A840-44CA-F28FD0573E4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40" name="Freeform 865">
                  <a:extLst>
                    <a:ext uri="{FF2B5EF4-FFF2-40B4-BE49-F238E27FC236}">
                      <a16:creationId xmlns:a16="http://schemas.microsoft.com/office/drawing/2014/main" id="{F90C4DD0-7118-E346-4F77-8B320C7C30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E20891B-B38E-004D-9F8A-CBD30CC936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15121" y="425987"/>
              <a:ext cx="1052907" cy="997159"/>
              <a:chOff x="6282020" y="2522140"/>
              <a:chExt cx="1671281" cy="1582792"/>
            </a:xfrm>
          </p:grpSpPr>
          <p:sp>
            <p:nvSpPr>
              <p:cNvPr id="16384" name="Line 882">
                <a:extLst>
                  <a:ext uri="{FF2B5EF4-FFF2-40B4-BE49-F238E27FC236}">
                    <a16:creationId xmlns:a16="http://schemas.microsoft.com/office/drawing/2014/main" id="{28DD41AA-7FA1-2E1E-723E-4D53B874F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85" name="Oval 859">
                <a:extLst>
                  <a:ext uri="{FF2B5EF4-FFF2-40B4-BE49-F238E27FC236}">
                    <a16:creationId xmlns:a16="http://schemas.microsoft.com/office/drawing/2014/main" id="{6C9F56F4-2E4C-7EFB-E6E3-A3D65212D4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87" name="Oval 861">
                <a:extLst>
                  <a:ext uri="{FF2B5EF4-FFF2-40B4-BE49-F238E27FC236}">
                    <a16:creationId xmlns:a16="http://schemas.microsoft.com/office/drawing/2014/main" id="{A9252D5A-A8DD-8985-9921-6209CC7B91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88" name="Oval 862">
                <a:extLst>
                  <a:ext uri="{FF2B5EF4-FFF2-40B4-BE49-F238E27FC236}">
                    <a16:creationId xmlns:a16="http://schemas.microsoft.com/office/drawing/2014/main" id="{E17C5BE7-9558-519F-2DDA-B784039C29D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89" name="Oval 863">
                <a:extLst>
                  <a:ext uri="{FF2B5EF4-FFF2-40B4-BE49-F238E27FC236}">
                    <a16:creationId xmlns:a16="http://schemas.microsoft.com/office/drawing/2014/main" id="{94DADDF1-07D4-5DE5-1FD4-7E8393D762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90" name="Oval 863">
                <a:extLst>
                  <a:ext uri="{FF2B5EF4-FFF2-40B4-BE49-F238E27FC236}">
                    <a16:creationId xmlns:a16="http://schemas.microsoft.com/office/drawing/2014/main" id="{015CF865-44B7-5B75-E8BF-B950577836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6391" name="Group 16390">
                <a:extLst>
                  <a:ext uri="{FF2B5EF4-FFF2-40B4-BE49-F238E27FC236}">
                    <a16:creationId xmlns:a16="http://schemas.microsoft.com/office/drawing/2014/main" id="{8553F070-F834-8911-68CE-517077725684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6406" name="Freeform 860">
                  <a:extLst>
                    <a:ext uri="{FF2B5EF4-FFF2-40B4-BE49-F238E27FC236}">
                      <a16:creationId xmlns:a16="http://schemas.microsoft.com/office/drawing/2014/main" id="{8A6FB871-2560-59B1-DC2C-31BE631841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407" name="Rectangle 864">
                  <a:extLst>
                    <a:ext uri="{FF2B5EF4-FFF2-40B4-BE49-F238E27FC236}">
                      <a16:creationId xmlns:a16="http://schemas.microsoft.com/office/drawing/2014/main" id="{9A8D0E85-F160-09FF-42D2-A203FF0EA87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6408" name="Freeform 865">
                  <a:extLst>
                    <a:ext uri="{FF2B5EF4-FFF2-40B4-BE49-F238E27FC236}">
                      <a16:creationId xmlns:a16="http://schemas.microsoft.com/office/drawing/2014/main" id="{69928324-6826-DAEA-9C0E-222E10CACA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409" name="Freeform 866">
                  <a:extLst>
                    <a:ext uri="{FF2B5EF4-FFF2-40B4-BE49-F238E27FC236}">
                      <a16:creationId xmlns:a16="http://schemas.microsoft.com/office/drawing/2014/main" id="{7169CCA7-FA7E-B184-E846-133AC21D0C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6392" name="Oval 878">
                <a:extLst>
                  <a:ext uri="{FF2B5EF4-FFF2-40B4-BE49-F238E27FC236}">
                    <a16:creationId xmlns:a16="http://schemas.microsoft.com/office/drawing/2014/main" id="{4C9F5EAC-A73C-D86C-40B4-07D1D241FF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93" name="Line 882">
                <a:extLst>
                  <a:ext uri="{FF2B5EF4-FFF2-40B4-BE49-F238E27FC236}">
                    <a16:creationId xmlns:a16="http://schemas.microsoft.com/office/drawing/2014/main" id="{403F215E-1103-2033-0324-04F78C0A8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94" name="Line 882">
                <a:extLst>
                  <a:ext uri="{FF2B5EF4-FFF2-40B4-BE49-F238E27FC236}">
                    <a16:creationId xmlns:a16="http://schemas.microsoft.com/office/drawing/2014/main" id="{B1E3207F-27DD-DBB2-45EA-2DC9C4871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95" name="Line 884">
                <a:extLst>
                  <a:ext uri="{FF2B5EF4-FFF2-40B4-BE49-F238E27FC236}">
                    <a16:creationId xmlns:a16="http://schemas.microsoft.com/office/drawing/2014/main" id="{DA5B4C80-FC33-3240-9264-011E960A5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96" name="Oval 885">
                <a:extLst>
                  <a:ext uri="{FF2B5EF4-FFF2-40B4-BE49-F238E27FC236}">
                    <a16:creationId xmlns:a16="http://schemas.microsoft.com/office/drawing/2014/main" id="{FEB956D2-DD36-1A92-FE67-5C176E862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6397" name="Group 16396">
                <a:extLst>
                  <a:ext uri="{FF2B5EF4-FFF2-40B4-BE49-F238E27FC236}">
                    <a16:creationId xmlns:a16="http://schemas.microsoft.com/office/drawing/2014/main" id="{B72E5D7A-74C1-01D4-BDF4-E0ECACC46603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16400" name="Oval 878">
                  <a:extLst>
                    <a:ext uri="{FF2B5EF4-FFF2-40B4-BE49-F238E27FC236}">
                      <a16:creationId xmlns:a16="http://schemas.microsoft.com/office/drawing/2014/main" id="{BC05B546-5F1E-A9D0-A861-2EB86522D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6401" name="Group 16400">
                  <a:extLst>
                    <a:ext uri="{FF2B5EF4-FFF2-40B4-BE49-F238E27FC236}">
                      <a16:creationId xmlns:a16="http://schemas.microsoft.com/office/drawing/2014/main" id="{29C676C7-0064-5996-34DE-72F6CC61938E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16403" name="Rectangle 880">
                    <a:extLst>
                      <a:ext uri="{FF2B5EF4-FFF2-40B4-BE49-F238E27FC236}">
                        <a16:creationId xmlns:a16="http://schemas.microsoft.com/office/drawing/2014/main" id="{6AEF4933-99CF-9091-BA50-5B7399B5BB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6404" name="Line 881">
                    <a:extLst>
                      <a:ext uri="{FF2B5EF4-FFF2-40B4-BE49-F238E27FC236}">
                        <a16:creationId xmlns:a16="http://schemas.microsoft.com/office/drawing/2014/main" id="{D25923C7-F173-CD44-71AA-1C215B33BB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6405" name="Line 882">
                    <a:extLst>
                      <a:ext uri="{FF2B5EF4-FFF2-40B4-BE49-F238E27FC236}">
                        <a16:creationId xmlns:a16="http://schemas.microsoft.com/office/drawing/2014/main" id="{5AA32723-4D93-F605-64DE-274CB9EF0C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6402" name="Oval 878">
                  <a:extLst>
                    <a:ext uri="{FF2B5EF4-FFF2-40B4-BE49-F238E27FC236}">
                      <a16:creationId xmlns:a16="http://schemas.microsoft.com/office/drawing/2014/main" id="{EEF54909-00EA-A193-8EBE-411A5D6CD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6398" name="Rectangle 880">
                <a:extLst>
                  <a:ext uri="{FF2B5EF4-FFF2-40B4-BE49-F238E27FC236}">
                    <a16:creationId xmlns:a16="http://schemas.microsoft.com/office/drawing/2014/main" id="{6583095E-B830-E4CD-4914-3A5FC763E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399" name="Line 881">
                <a:extLst>
                  <a:ext uri="{FF2B5EF4-FFF2-40B4-BE49-F238E27FC236}">
                    <a16:creationId xmlns:a16="http://schemas.microsoft.com/office/drawing/2014/main" id="{B44592E6-3688-C250-CCE0-BE10D5BF4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6410" name="Group 16409">
            <a:extLst>
              <a:ext uri="{FF2B5EF4-FFF2-40B4-BE49-F238E27FC236}">
                <a16:creationId xmlns:a16="http://schemas.microsoft.com/office/drawing/2014/main" id="{2C158160-67AB-CFD9-0D18-F2D0EE66B53E}"/>
              </a:ext>
            </a:extLst>
          </p:cNvPr>
          <p:cNvGrpSpPr/>
          <p:nvPr/>
        </p:nvGrpSpPr>
        <p:grpSpPr>
          <a:xfrm>
            <a:off x="277760" y="257383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16411" name="Content Placeholder 2">
              <a:extLst>
                <a:ext uri="{FF2B5EF4-FFF2-40B4-BE49-F238E27FC236}">
                  <a16:creationId xmlns:a16="http://schemas.microsoft.com/office/drawing/2014/main" id="{38C2BDF2-698C-243E-776D-CCE23CD453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16412" name="Rectangle 16411">
              <a:extLst>
                <a:ext uri="{FF2B5EF4-FFF2-40B4-BE49-F238E27FC236}">
                  <a16:creationId xmlns:a16="http://schemas.microsoft.com/office/drawing/2014/main" id="{D5B983BF-0DC5-5C30-88DD-CD5F0A0E5729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2EB66E-34AD-DF2E-5DF8-72AA61BA5BD8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186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53B4909-95F1-D250-76EC-0141FAF25658}"/>
              </a:ext>
            </a:extLst>
          </p:cNvPr>
          <p:cNvGrpSpPr/>
          <p:nvPr/>
        </p:nvGrpSpPr>
        <p:grpSpPr>
          <a:xfrm>
            <a:off x="121" y="76802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198" name="Content Placeholder 2">
              <a:extLst>
                <a:ext uri="{FF2B5EF4-FFF2-40B4-BE49-F238E27FC236}">
                  <a16:creationId xmlns:a16="http://schemas.microsoft.com/office/drawing/2014/main" id="{DBA66737-B84A-E625-1411-3CE5A3FB4C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C8795CE-30CD-5248-4DEA-452143FF028A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741CE-32FB-8642-8985-DCFBBE6CFB12}"/>
              </a:ext>
            </a:extLst>
          </p:cNvPr>
          <p:cNvSpPr txBox="1">
            <a:spLocks/>
          </p:cNvSpPr>
          <p:nvPr/>
        </p:nvSpPr>
        <p:spPr bwMode="auto">
          <a:xfrm>
            <a:off x="4783145" y="1063024"/>
            <a:ext cx="2563733" cy="22211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b="1" kern="0" dirty="0"/>
              <a:t>Poll</a:t>
            </a:r>
            <a:r>
              <a:rPr lang="en-US" sz="1800" kern="0" dirty="0"/>
              <a:t>: which flaw would FAF select first?</a:t>
            </a:r>
          </a:p>
          <a:p>
            <a:pPr marL="173038" lvl="1" indent="0">
              <a:spcBef>
                <a:spcPts val="300"/>
              </a:spcBef>
              <a:buNone/>
              <a:tabLst>
                <a:tab pos="2397125" algn="l"/>
              </a:tabLst>
            </a:pPr>
            <a:r>
              <a:rPr lang="en-US" sz="1800" kern="0" dirty="0">
                <a:latin typeface="Calibri" panose="020F0502020204030204" pitchFamily="34" charset="0"/>
              </a:rPr>
              <a:t>A.  loc(r1)=</a:t>
            </a:r>
            <a:r>
              <a:rPr lang="en-US" sz="1800" i="1" kern="0" dirty="0">
                <a:latin typeface="Times New Roman" panose="02020603050405020304" pitchFamily="18" charset="0"/>
              </a:rPr>
              <a:t>d</a:t>
            </a:r>
          </a:p>
          <a:p>
            <a:pPr marL="173038" lvl="1" indent="0">
              <a:spcBef>
                <a:spcPts val="300"/>
              </a:spcBef>
              <a:buNone/>
              <a:tabLst>
                <a:tab pos="2397125" algn="l"/>
              </a:tabLst>
            </a:pPr>
            <a:r>
              <a:rPr lang="en-US" sz="1800" kern="0" dirty="0">
                <a:latin typeface="Calibri" panose="020F0502020204030204" pitchFamily="34" charset="0"/>
              </a:rPr>
              <a:t>B.  occupied(d2) = nil</a:t>
            </a:r>
          </a:p>
          <a:p>
            <a:pPr marL="173038" lvl="1" indent="0">
              <a:spcBef>
                <a:spcPts val="300"/>
              </a:spcBef>
              <a:buNone/>
              <a:tabLst>
                <a:tab pos="2397125" algn="l"/>
                <a:tab pos="4392613" algn="l"/>
              </a:tabLst>
            </a:pPr>
            <a:r>
              <a:rPr lang="en-US" sz="1800" kern="0" dirty="0">
                <a:latin typeface="Calibri" panose="020F0502020204030204" pitchFamily="34" charset="0"/>
              </a:rPr>
              <a:t>C.  occupied(d1) = nil</a:t>
            </a:r>
          </a:p>
          <a:p>
            <a:pPr marL="173038" lvl="1" indent="0">
              <a:spcBef>
                <a:spcPts val="300"/>
              </a:spcBef>
              <a:buNone/>
              <a:tabLst>
                <a:tab pos="2397125" algn="l"/>
                <a:tab pos="4392613" algn="l"/>
              </a:tabLst>
            </a:pPr>
            <a:r>
              <a:rPr lang="en-US" sz="1800" kern="0" dirty="0">
                <a:latin typeface="Calibri" panose="020F0502020204030204" pitchFamily="34" charset="0"/>
              </a:rPr>
              <a:t>D.  loc(r2)=</a:t>
            </a:r>
            <a:r>
              <a:rPr lang="en-US" sz="1800" i="1" kern="0" dirty="0">
                <a:latin typeface="Times New Roman" panose="02020603050405020304" pitchFamily="18" charset="0"/>
              </a:rPr>
              <a:t>d′</a:t>
            </a:r>
          </a:p>
          <a:p>
            <a:pPr marL="173038" lvl="1" indent="0">
              <a:spcBef>
                <a:spcPts val="300"/>
              </a:spcBef>
              <a:buNone/>
              <a:tabLst>
                <a:tab pos="2397125" algn="l"/>
                <a:tab pos="4392613" algn="l"/>
              </a:tabLst>
            </a:pPr>
            <a:r>
              <a:rPr lang="en-US" sz="1800" kern="0" dirty="0">
                <a:latin typeface="Calibri" panose="020F0502020204030204" pitchFamily="34" charset="0"/>
              </a:rPr>
              <a:t>E.  no preference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11342"/>
          </a:xfrm>
        </p:spPr>
        <p:txBody>
          <a:bodyPr/>
          <a:lstStyle/>
          <a:p>
            <a:r>
              <a:rPr lang="en-US" dirty="0"/>
              <a:t>Selecting a Flaw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3000053"/>
            <a:ext cx="4552696" cy="2665295"/>
          </a:xfrm>
        </p:spPr>
        <p:txBody>
          <a:bodyPr/>
          <a:lstStyle/>
          <a:p>
            <a:r>
              <a:rPr lang="en-US" sz="1800" dirty="0"/>
              <a:t>Selecting a flaw to resolve in PSP ≈</a:t>
            </a:r>
            <a:br>
              <a:rPr lang="en-US" sz="1800" dirty="0"/>
            </a:br>
            <a:r>
              <a:rPr lang="en-US" sz="1800" dirty="0"/>
              <a:t>selecting a variable to instantiate in a CSP</a:t>
            </a:r>
          </a:p>
          <a:p>
            <a:pPr lvl="1"/>
            <a:r>
              <a:rPr lang="en-US" sz="1800" dirty="0"/>
              <a:t>AND-branch in both cases</a:t>
            </a:r>
          </a:p>
          <a:p>
            <a:r>
              <a:rPr lang="en-US" sz="1800" i="1" dirty="0"/>
              <a:t>Fewest Alternatives First (FAF): </a:t>
            </a:r>
          </a:p>
          <a:p>
            <a:pPr lvl="1"/>
            <a:r>
              <a:rPr lang="en-US" sz="1800" dirty="0"/>
              <a:t>select flaw with fewest resolvers</a:t>
            </a:r>
          </a:p>
          <a:p>
            <a:pPr marL="682625" lvl="2" indent="0">
              <a:buNone/>
            </a:pPr>
            <a:r>
              <a:rPr lang="en-US" sz="1800" dirty="0"/>
              <a:t>≈ Minimum Remaining Values </a:t>
            </a:r>
            <a:br>
              <a:rPr lang="en-US" sz="1800" dirty="0"/>
            </a:br>
            <a:r>
              <a:rPr lang="en-US" sz="1800" dirty="0"/>
              <a:t>   (MRV) heuristic for CSPs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9D07F-C67C-3943-8E2A-DDD1D1DCA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069" y="2969205"/>
            <a:ext cx="7191695" cy="3722890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CE6C750-3429-EAF5-3779-1195149B6033}"/>
              </a:ext>
            </a:extLst>
          </p:cNvPr>
          <p:cNvGrpSpPr/>
          <p:nvPr/>
        </p:nvGrpSpPr>
        <p:grpSpPr>
          <a:xfrm>
            <a:off x="8108554" y="159840"/>
            <a:ext cx="4083446" cy="1447896"/>
            <a:chOff x="7396981" y="580295"/>
            <a:chExt cx="4083446" cy="1447896"/>
          </a:xfrm>
        </p:grpSpPr>
        <p:sp>
          <p:nvSpPr>
            <p:cNvPr id="133" name="Freeform 860">
              <a:extLst>
                <a:ext uri="{FF2B5EF4-FFF2-40B4-BE49-F238E27FC236}">
                  <a16:creationId xmlns:a16="http://schemas.microsoft.com/office/drawing/2014/main" id="{CDDE2926-D922-6419-16B9-4236AD05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427" y="733923"/>
              <a:ext cx="1661204" cy="309300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4" name="Parallelogram 133">
              <a:extLst>
                <a:ext uri="{FF2B5EF4-FFF2-40B4-BE49-F238E27FC236}">
                  <a16:creationId xmlns:a16="http://schemas.microsoft.com/office/drawing/2014/main" id="{A622FD88-9BAE-CAAC-18B2-56BAA31841EB}"/>
                </a:ext>
              </a:extLst>
            </p:cNvPr>
            <p:cNvSpPr/>
            <p:nvPr/>
          </p:nvSpPr>
          <p:spPr>
            <a:xfrm>
              <a:off x="10041897" y="738723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860">
              <a:extLst>
                <a:ext uri="{FF2B5EF4-FFF2-40B4-BE49-F238E27FC236}">
                  <a16:creationId xmlns:a16="http://schemas.microsoft.com/office/drawing/2014/main" id="{608FFD86-9F69-EDA5-56CE-CDFC1B19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55" y="1551927"/>
              <a:ext cx="1283768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6" name="Parallelogram 135">
              <a:extLst>
                <a:ext uri="{FF2B5EF4-FFF2-40B4-BE49-F238E27FC236}">
                  <a16:creationId xmlns:a16="http://schemas.microsoft.com/office/drawing/2014/main" id="{96657916-7C4D-8460-629E-4F9707B4E2BE}"/>
                </a:ext>
              </a:extLst>
            </p:cNvPr>
            <p:cNvSpPr/>
            <p:nvPr/>
          </p:nvSpPr>
          <p:spPr>
            <a:xfrm>
              <a:off x="8167017" y="693258"/>
              <a:ext cx="1438530" cy="870293"/>
            </a:xfrm>
            <a:prstGeom prst="parallelogram">
              <a:avLst>
                <a:gd name="adj" fmla="val 96255"/>
              </a:avLst>
            </a:prstGeom>
            <a:solidFill>
              <a:srgbClr val="CEC8C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891">
              <a:extLst>
                <a:ext uri="{FF2B5EF4-FFF2-40B4-BE49-F238E27FC236}">
                  <a16:creationId xmlns:a16="http://schemas.microsoft.com/office/drawing/2014/main" id="{435CECB9-4C49-4FE4-FD2D-B0FA18D0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2748" y="1362505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8" name="Freeform 860">
              <a:extLst>
                <a:ext uri="{FF2B5EF4-FFF2-40B4-BE49-F238E27FC236}">
                  <a16:creationId xmlns:a16="http://schemas.microsoft.com/office/drawing/2014/main" id="{6E08FA2A-7FEF-60F1-5664-2BB9B941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658" y="754217"/>
              <a:ext cx="515721" cy="282492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9" name="Parallelogram 138">
              <a:extLst>
                <a:ext uri="{FF2B5EF4-FFF2-40B4-BE49-F238E27FC236}">
                  <a16:creationId xmlns:a16="http://schemas.microsoft.com/office/drawing/2014/main" id="{5EF7EE16-8312-102F-4E2A-F2D51948FCEE}"/>
                </a:ext>
              </a:extLst>
            </p:cNvPr>
            <p:cNvSpPr/>
            <p:nvPr/>
          </p:nvSpPr>
          <p:spPr>
            <a:xfrm>
              <a:off x="7396981" y="14867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d1   </a:t>
              </a:r>
            </a:p>
          </p:txBody>
        </p:sp>
        <p:sp>
          <p:nvSpPr>
            <p:cNvPr id="140" name="Parallelogram 139">
              <a:extLst>
                <a:ext uri="{FF2B5EF4-FFF2-40B4-BE49-F238E27FC236}">
                  <a16:creationId xmlns:a16="http://schemas.microsoft.com/office/drawing/2014/main" id="{DDC561C0-EF2F-34A8-BF83-7B179727BA2A}"/>
                </a:ext>
              </a:extLst>
            </p:cNvPr>
            <p:cNvSpPr/>
            <p:nvPr/>
          </p:nvSpPr>
          <p:spPr>
            <a:xfrm>
              <a:off x="9511907" y="1487707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d2   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78688D7-678C-D260-2F34-D068F58569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21852" y="686883"/>
              <a:ext cx="1169897" cy="1107954"/>
              <a:chOff x="6282020" y="2522140"/>
              <a:chExt cx="1671281" cy="1582792"/>
            </a:xfrm>
          </p:grpSpPr>
          <p:sp>
            <p:nvSpPr>
              <p:cNvPr id="169" name="Line 882">
                <a:extLst>
                  <a:ext uri="{FF2B5EF4-FFF2-40B4-BE49-F238E27FC236}">
                    <a16:creationId xmlns:a16="http://schemas.microsoft.com/office/drawing/2014/main" id="{DF680A6A-0DBF-2144-C3A2-B1AD1BA05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7230186" y="2543278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0" name="Oval 859">
                <a:extLst>
                  <a:ext uri="{FF2B5EF4-FFF2-40B4-BE49-F238E27FC236}">
                    <a16:creationId xmlns:a16="http://schemas.microsoft.com/office/drawing/2014/main" id="{D570B087-4DA0-D3EA-3BDF-3825A3E23E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756317" y="3797039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1" name="Oval 861">
                <a:extLst>
                  <a:ext uri="{FF2B5EF4-FFF2-40B4-BE49-F238E27FC236}">
                    <a16:creationId xmlns:a16="http://schemas.microsoft.com/office/drawing/2014/main" id="{91BE5E25-E158-1161-C7C5-DA7249C41F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282021" y="3950986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2" name="Oval 862">
                <a:extLst>
                  <a:ext uri="{FF2B5EF4-FFF2-40B4-BE49-F238E27FC236}">
                    <a16:creationId xmlns:a16="http://schemas.microsoft.com/office/drawing/2014/main" id="{9F46E3E6-3690-0861-9F47-F319FCB88F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597526" y="3950986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3" name="Oval 863">
                <a:extLst>
                  <a:ext uri="{FF2B5EF4-FFF2-40B4-BE49-F238E27FC236}">
                    <a16:creationId xmlns:a16="http://schemas.microsoft.com/office/drawing/2014/main" id="{36C9BC37-7EBE-26BE-BB94-F6A663D479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7285" y="3948285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4" name="Oval 863">
                <a:extLst>
                  <a:ext uri="{FF2B5EF4-FFF2-40B4-BE49-F238E27FC236}">
                    <a16:creationId xmlns:a16="http://schemas.microsoft.com/office/drawing/2014/main" id="{B8AA693B-1AEF-869E-F20B-9A4A0A5DF8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66501" y="395016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F62038F-04D2-CAA1-3207-4E792503BFC9}"/>
                  </a:ext>
                </a:extLst>
              </p:cNvPr>
              <p:cNvGrpSpPr/>
              <p:nvPr/>
            </p:nvGrpSpPr>
            <p:grpSpPr>
              <a:xfrm>
                <a:off x="6282020" y="3409248"/>
                <a:ext cx="1671281" cy="539042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90" name="Freeform 860">
                  <a:extLst>
                    <a:ext uri="{FF2B5EF4-FFF2-40B4-BE49-F238E27FC236}">
                      <a16:creationId xmlns:a16="http://schemas.microsoft.com/office/drawing/2014/main" id="{96C6E52D-1631-BBBE-35B2-551354A96B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1" name="Rectangle 864">
                  <a:extLst>
                    <a:ext uri="{FF2B5EF4-FFF2-40B4-BE49-F238E27FC236}">
                      <a16:creationId xmlns:a16="http://schemas.microsoft.com/office/drawing/2014/main" id="{6F4B5908-F1EE-A270-3E1C-CBDC5CD38C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92" name="Freeform 865">
                  <a:extLst>
                    <a:ext uri="{FF2B5EF4-FFF2-40B4-BE49-F238E27FC236}">
                      <a16:creationId xmlns:a16="http://schemas.microsoft.com/office/drawing/2014/main" id="{87D0ECBF-57FC-A772-AE32-B4D8F01654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93" name="Freeform 866">
                  <a:extLst>
                    <a:ext uri="{FF2B5EF4-FFF2-40B4-BE49-F238E27FC236}">
                      <a16:creationId xmlns:a16="http://schemas.microsoft.com/office/drawing/2014/main" id="{09846F14-E900-9986-22F6-7C9E4B1B6A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76" name="Oval 878">
                <a:extLst>
                  <a:ext uri="{FF2B5EF4-FFF2-40B4-BE49-F238E27FC236}">
                    <a16:creationId xmlns:a16="http://schemas.microsoft.com/office/drawing/2014/main" id="{5EB09986-218E-326A-38ED-2DB6D4EDEE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7440506" y="2600189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7" name="Line 882">
                <a:extLst>
                  <a:ext uri="{FF2B5EF4-FFF2-40B4-BE49-F238E27FC236}">
                    <a16:creationId xmlns:a16="http://schemas.microsoft.com/office/drawing/2014/main" id="{58E92E11-5C07-FEA6-8ED1-A846CF54C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51300" y="2522140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8" name="Line 882">
                <a:extLst>
                  <a:ext uri="{FF2B5EF4-FFF2-40B4-BE49-F238E27FC236}">
                    <a16:creationId xmlns:a16="http://schemas.microsoft.com/office/drawing/2014/main" id="{927FB499-CFAB-BC3B-56E3-D09C1D849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162894" y="2525247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9" name="Line 884">
                <a:extLst>
                  <a:ext uri="{FF2B5EF4-FFF2-40B4-BE49-F238E27FC236}">
                    <a16:creationId xmlns:a16="http://schemas.microsoft.com/office/drawing/2014/main" id="{98B5E9DB-7694-BEDB-AD90-9CBDD801A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7503497" y="2624662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0" name="Oval 885">
                <a:extLst>
                  <a:ext uri="{FF2B5EF4-FFF2-40B4-BE49-F238E27FC236}">
                    <a16:creationId xmlns:a16="http://schemas.microsoft.com/office/drawing/2014/main" id="{4EA8FCE9-FE74-AC2B-7EE7-2B44B7E50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86804" y="2733527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9E52DB0-A8C5-BAC2-4B8B-383ED3ED07AB}"/>
                  </a:ext>
                </a:extLst>
              </p:cNvPr>
              <p:cNvGrpSpPr/>
              <p:nvPr/>
            </p:nvGrpSpPr>
            <p:grpSpPr>
              <a:xfrm>
                <a:off x="6963930" y="2918321"/>
                <a:ext cx="114261" cy="962935"/>
                <a:chOff x="5166044" y="2085068"/>
                <a:chExt cx="114261" cy="962935"/>
              </a:xfrm>
            </p:grpSpPr>
            <p:sp>
              <p:nvSpPr>
                <p:cNvPr id="184" name="Oval 878">
                  <a:extLst>
                    <a:ext uri="{FF2B5EF4-FFF2-40B4-BE49-F238E27FC236}">
                      <a16:creationId xmlns:a16="http://schemas.microsoft.com/office/drawing/2014/main" id="{0C19B26A-6AAF-D470-A94E-7E4FB165F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7DA3E71F-62B8-8649-DAE2-E22E43493713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187" name="Rectangle 880">
                    <a:extLst>
                      <a:ext uri="{FF2B5EF4-FFF2-40B4-BE49-F238E27FC236}">
                        <a16:creationId xmlns:a16="http://schemas.microsoft.com/office/drawing/2014/main" id="{01639E6E-251B-47AC-4491-84E3A5E0D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8" name="Line 881">
                    <a:extLst>
                      <a:ext uri="{FF2B5EF4-FFF2-40B4-BE49-F238E27FC236}">
                        <a16:creationId xmlns:a16="http://schemas.microsoft.com/office/drawing/2014/main" id="{81861C0A-E2A0-20FB-E42B-B9A3F0A535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89" name="Line 882">
                    <a:extLst>
                      <a:ext uri="{FF2B5EF4-FFF2-40B4-BE49-F238E27FC236}">
                        <a16:creationId xmlns:a16="http://schemas.microsoft.com/office/drawing/2014/main" id="{2072D4EF-EFEC-BD9A-5A6A-661E24CF58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86" name="Oval 878">
                  <a:extLst>
                    <a:ext uri="{FF2B5EF4-FFF2-40B4-BE49-F238E27FC236}">
                      <a16:creationId xmlns:a16="http://schemas.microsoft.com/office/drawing/2014/main" id="{BDCB85B7-6C08-7F12-F137-656461605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82" name="Rectangle 880">
                <a:extLst>
                  <a:ext uri="{FF2B5EF4-FFF2-40B4-BE49-F238E27FC236}">
                    <a16:creationId xmlns:a16="http://schemas.microsoft.com/office/drawing/2014/main" id="{B2D190D1-82F6-0D04-EB7D-29BA3111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7229473" y="2562075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3" name="Line 881">
                <a:extLst>
                  <a:ext uri="{FF2B5EF4-FFF2-40B4-BE49-F238E27FC236}">
                    <a16:creationId xmlns:a16="http://schemas.microsoft.com/office/drawing/2014/main" id="{706137C7-0D70-F95A-439B-F02242FD7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7291556" y="2578710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42" name="Parallelogram 141">
              <a:extLst>
                <a:ext uri="{FF2B5EF4-FFF2-40B4-BE49-F238E27FC236}">
                  <a16:creationId xmlns:a16="http://schemas.microsoft.com/office/drawing/2014/main" id="{0C174059-3928-BED9-11C9-E72362CD3C23}"/>
                </a:ext>
              </a:extLst>
            </p:cNvPr>
            <p:cNvSpPr/>
            <p:nvPr/>
          </p:nvSpPr>
          <p:spPr>
            <a:xfrm>
              <a:off x="8244088" y="580295"/>
              <a:ext cx="1847859" cy="540484"/>
            </a:xfrm>
            <a:prstGeom prst="parallelogram">
              <a:avLst>
                <a:gd name="adj" fmla="val 96255"/>
              </a:avLst>
            </a:prstGeom>
            <a:solidFill>
              <a:srgbClr val="DCC3A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b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</a:rPr>
                <a:t>d3   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EFC075D-180E-6540-08E8-84A3D48C29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1168" y="693504"/>
              <a:ext cx="1174071" cy="1116643"/>
              <a:chOff x="2015901" y="2747479"/>
              <a:chExt cx="1677244" cy="1595204"/>
            </a:xfrm>
          </p:grpSpPr>
          <p:sp>
            <p:nvSpPr>
              <p:cNvPr id="144" name="Oval 859">
                <a:extLst>
                  <a:ext uri="{FF2B5EF4-FFF2-40B4-BE49-F238E27FC236}">
                    <a16:creationId xmlns:a16="http://schemas.microsoft.com/office/drawing/2014/main" id="{88939F33-561D-158A-6981-9FF99587C0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Oval 861">
                <a:extLst>
                  <a:ext uri="{FF2B5EF4-FFF2-40B4-BE49-F238E27FC236}">
                    <a16:creationId xmlns:a16="http://schemas.microsoft.com/office/drawing/2014/main" id="{AE3B60E7-FEF9-F87B-9C15-79CF53FB9D8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Oval 862">
                <a:extLst>
                  <a:ext uri="{FF2B5EF4-FFF2-40B4-BE49-F238E27FC236}">
                    <a16:creationId xmlns:a16="http://schemas.microsoft.com/office/drawing/2014/main" id="{5FAC420D-6187-4C5B-CF2A-80FED9BB63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Oval 863">
                <a:extLst>
                  <a:ext uri="{FF2B5EF4-FFF2-40B4-BE49-F238E27FC236}">
                    <a16:creationId xmlns:a16="http://schemas.microsoft.com/office/drawing/2014/main" id="{36914D9B-A6E9-BA41-A8FE-1269C79067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Oval 863">
                <a:extLst>
                  <a:ext uri="{FF2B5EF4-FFF2-40B4-BE49-F238E27FC236}">
                    <a16:creationId xmlns:a16="http://schemas.microsoft.com/office/drawing/2014/main" id="{7A168D2C-C91C-7B04-6A2F-85B41AFBD9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Freeform 866">
                <a:extLst>
                  <a:ext uri="{FF2B5EF4-FFF2-40B4-BE49-F238E27FC236}">
                    <a16:creationId xmlns:a16="http://schemas.microsoft.com/office/drawing/2014/main" id="{E887B2A1-A747-875D-80F4-63C64EAA37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0" name="Oval 878">
                <a:extLst>
                  <a:ext uri="{FF2B5EF4-FFF2-40B4-BE49-F238E27FC236}">
                    <a16:creationId xmlns:a16="http://schemas.microsoft.com/office/drawing/2014/main" id="{158FE4F9-B747-4A5D-7D9B-3AC48BA917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1" name="Line 882">
                <a:extLst>
                  <a:ext uri="{FF2B5EF4-FFF2-40B4-BE49-F238E27FC236}">
                    <a16:creationId xmlns:a16="http://schemas.microsoft.com/office/drawing/2014/main" id="{9DD4D63E-BB4F-9BED-5984-0445841D4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Rectangle 880">
                <a:extLst>
                  <a:ext uri="{FF2B5EF4-FFF2-40B4-BE49-F238E27FC236}">
                    <a16:creationId xmlns:a16="http://schemas.microsoft.com/office/drawing/2014/main" id="{D2DBC724-AC77-3C1A-3C29-194A6D260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Line 881">
                <a:extLst>
                  <a:ext uri="{FF2B5EF4-FFF2-40B4-BE49-F238E27FC236}">
                    <a16:creationId xmlns:a16="http://schemas.microsoft.com/office/drawing/2014/main" id="{A8CE5F23-180D-E2AA-8E2C-106BE0521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4" name="Line 882">
                <a:extLst>
                  <a:ext uri="{FF2B5EF4-FFF2-40B4-BE49-F238E27FC236}">
                    <a16:creationId xmlns:a16="http://schemas.microsoft.com/office/drawing/2014/main" id="{DC95C998-306B-FD6B-858A-2E1EEBE75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5" name="Line 882">
                <a:extLst>
                  <a:ext uri="{FF2B5EF4-FFF2-40B4-BE49-F238E27FC236}">
                    <a16:creationId xmlns:a16="http://schemas.microsoft.com/office/drawing/2014/main" id="{99D06B75-3C3D-3D13-7D76-58D1BF8DF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6" name="Line 884">
                <a:extLst>
                  <a:ext uri="{FF2B5EF4-FFF2-40B4-BE49-F238E27FC236}">
                    <a16:creationId xmlns:a16="http://schemas.microsoft.com/office/drawing/2014/main" id="{D9DC9062-27AB-5B93-AFB9-AA86FB4E0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7" name="Oval 885">
                <a:extLst>
                  <a:ext uri="{FF2B5EF4-FFF2-40B4-BE49-F238E27FC236}">
                    <a16:creationId xmlns:a16="http://schemas.microsoft.com/office/drawing/2014/main" id="{FD9015D8-E892-521A-F18E-6B1867746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05A5CDA4-1AE1-8DF1-C928-6E6FD4154737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163" name="Oval 878">
                  <a:extLst>
                    <a:ext uri="{FF2B5EF4-FFF2-40B4-BE49-F238E27FC236}">
                      <a16:creationId xmlns:a16="http://schemas.microsoft.com/office/drawing/2014/main" id="{881A4E2F-3FC1-436D-6642-8AEBC9F30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62BAFD34-348B-5A8D-26BB-303B0B958CB4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166" name="Rectangle 880">
                    <a:extLst>
                      <a:ext uri="{FF2B5EF4-FFF2-40B4-BE49-F238E27FC236}">
                        <a16:creationId xmlns:a16="http://schemas.microsoft.com/office/drawing/2014/main" id="{8F35A82B-9420-1E56-1F3D-9B766BA5FD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67" name="Line 881">
                    <a:extLst>
                      <a:ext uri="{FF2B5EF4-FFF2-40B4-BE49-F238E27FC236}">
                        <a16:creationId xmlns:a16="http://schemas.microsoft.com/office/drawing/2014/main" id="{380C06DF-8D3A-8FA2-3C99-0788FD0CDF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168" name="Line 882">
                    <a:extLst>
                      <a:ext uri="{FF2B5EF4-FFF2-40B4-BE49-F238E27FC236}">
                        <a16:creationId xmlns:a16="http://schemas.microsoft.com/office/drawing/2014/main" id="{0C940DD5-CBE2-BC73-7DD4-CC50F3182E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165" name="Oval 878">
                  <a:extLst>
                    <a:ext uri="{FF2B5EF4-FFF2-40B4-BE49-F238E27FC236}">
                      <a16:creationId xmlns:a16="http://schemas.microsoft.com/office/drawing/2014/main" id="{34AC6DE8-C371-E12E-9505-B468736AA0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366880B-4741-3EC5-EE7C-8DB36CAC0119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160" name="Freeform 860">
                  <a:extLst>
                    <a:ext uri="{FF2B5EF4-FFF2-40B4-BE49-F238E27FC236}">
                      <a16:creationId xmlns:a16="http://schemas.microsoft.com/office/drawing/2014/main" id="{B1E4EED7-49B3-C155-A1C2-E49373DE23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1" name="Rectangle 864">
                  <a:extLst>
                    <a:ext uri="{FF2B5EF4-FFF2-40B4-BE49-F238E27FC236}">
                      <a16:creationId xmlns:a16="http://schemas.microsoft.com/office/drawing/2014/main" id="{804858EA-F5EC-EB80-E2B7-C17D899F6B7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62" name="Freeform 865">
                  <a:extLst>
                    <a:ext uri="{FF2B5EF4-FFF2-40B4-BE49-F238E27FC236}">
                      <a16:creationId xmlns:a16="http://schemas.microsoft.com/office/drawing/2014/main" id="{8439C682-7CEF-65BC-5BE9-98C8823225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43F95F2-9264-F97C-BC4C-EAFCC3385E8D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5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Relevance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46591" y="1152525"/>
            <a:ext cx="6811759" cy="5283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Idea: when can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be useful as the last action of a plan to achieve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?</a:t>
            </a:r>
          </a:p>
          <a:p>
            <a:pPr lvl="1"/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makes at least one atom in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 true that wasn’t true already</a:t>
            </a:r>
            <a:endParaRPr lang="en-US" i="1" dirty="0">
              <a:latin typeface="Times New Roman" charset="0"/>
            </a:endParaRPr>
          </a:p>
          <a:p>
            <a:pPr lvl="1"/>
            <a:r>
              <a:rPr lang="en-US" i="1" dirty="0">
                <a:latin typeface="Times New Roman" charset="0"/>
              </a:rPr>
              <a:t>a </a:t>
            </a:r>
            <a:r>
              <a:rPr lang="en-US" dirty="0">
                <a:latin typeface="Times New Roman" charset="0"/>
              </a:rPr>
              <a:t>doesn’t make any part of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 false</a:t>
            </a:r>
          </a:p>
          <a:p>
            <a:pPr marL="854075" lvl="1" indent="-457200">
              <a:buFont typeface="+mj-lt"/>
              <a:buAutoNum type="arabicPeriod"/>
            </a:pPr>
            <a:endParaRPr lang="en-US" baseline="-25000" dirty="0">
              <a:latin typeface="Times New Roman" charset="0"/>
            </a:endParaRPr>
          </a:p>
          <a:p>
            <a:r>
              <a:rPr lang="en-US" i="1" dirty="0">
                <a:latin typeface="Times New Roman" charset="0"/>
                <a:sym typeface="Symbol" charset="0"/>
              </a:rPr>
              <a:t>a</a:t>
            </a:r>
            <a:r>
              <a:rPr lang="en-US" dirty="0">
                <a:latin typeface="Times New Roman" charset="0"/>
                <a:sym typeface="Symbol" charset="0"/>
              </a:rPr>
              <a:t> is </a:t>
            </a:r>
            <a:r>
              <a:rPr lang="en-US" i="1" dirty="0">
                <a:latin typeface="Times New Roman" charset="0"/>
                <a:sym typeface="Symbol" charset="0"/>
              </a:rPr>
              <a:t>relevant</a:t>
            </a:r>
            <a:r>
              <a:rPr lang="en-US" dirty="0">
                <a:latin typeface="Times New Roman" charset="0"/>
                <a:sym typeface="Symbol" charset="0"/>
              </a:rPr>
              <a:t> for </a:t>
            </a:r>
            <a:r>
              <a:rPr lang="en-US" i="1" dirty="0">
                <a:latin typeface="Times New Roman" charset="0"/>
                <a:sym typeface="Symbol" charset="0"/>
              </a:rPr>
              <a:t>g</a:t>
            </a:r>
            <a:r>
              <a:rPr lang="en-US" dirty="0">
                <a:latin typeface="Times New Roman" charset="0"/>
                <a:sym typeface="Symbol" charset="0"/>
              </a:rPr>
              <a:t> = {</a:t>
            </a:r>
            <a:r>
              <a:rPr lang="en-US" i="1" dirty="0">
                <a:ea typeface="Times New Roman"/>
                <a:cs typeface="Times New Roman"/>
              </a:rPr>
              <a:t>x</a:t>
            </a:r>
            <a:r>
              <a:rPr lang="en-US" baseline="-25000" dirty="0">
                <a:latin typeface="Times New Roman" charset="0"/>
                <a:sym typeface="Symbol" charset="0"/>
              </a:rPr>
              <a:t>1</a:t>
            </a:r>
            <a:r>
              <a:rPr lang="en-US" dirty="0">
                <a:ea typeface="Times New Roman"/>
                <a:cs typeface="Times New Roman"/>
              </a:rPr>
              <a:t>=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baseline="-25000" dirty="0">
                <a:latin typeface="Times New Roman" charset="0"/>
                <a:sym typeface="Symbol" charset="0"/>
              </a:rPr>
              <a:t>1</a:t>
            </a:r>
            <a:r>
              <a:rPr lang="en-US" dirty="0">
                <a:latin typeface="Times New Roman" charset="0"/>
                <a:sym typeface="Symbol" charset="0"/>
              </a:rPr>
              <a:t>, </a:t>
            </a:r>
            <a:r>
              <a:rPr lang="en-US" i="1" dirty="0">
                <a:ea typeface="Times New Roman"/>
                <a:cs typeface="Times New Roman"/>
              </a:rPr>
              <a:t>x</a:t>
            </a:r>
            <a:r>
              <a:rPr lang="en-US" baseline="-25000" dirty="0">
                <a:latin typeface="Times New Roman" charset="0"/>
                <a:sym typeface="Symbol" charset="0"/>
              </a:rPr>
              <a:t>2</a:t>
            </a:r>
            <a:r>
              <a:rPr lang="en-US" dirty="0">
                <a:ea typeface="Times New Roman"/>
                <a:cs typeface="Times New Roman"/>
              </a:rPr>
              <a:t>=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baseline="-25000" dirty="0">
                <a:latin typeface="Times New Roman" charset="0"/>
                <a:sym typeface="Symbol" charset="0"/>
              </a:rPr>
              <a:t>2</a:t>
            </a:r>
            <a:r>
              <a:rPr lang="en-US" dirty="0">
                <a:latin typeface="Times New Roman" charset="0"/>
                <a:sym typeface="Symbol" charset="0"/>
              </a:rPr>
              <a:t>, …, </a:t>
            </a:r>
            <a:r>
              <a:rPr lang="en-US" i="1" dirty="0" err="1">
                <a:ea typeface="Times New Roman"/>
                <a:cs typeface="Times New Roman"/>
              </a:rPr>
              <a:t>x</a:t>
            </a:r>
            <a:r>
              <a:rPr lang="en-US" i="1" baseline="-25000" dirty="0" err="1">
                <a:latin typeface="Times New Roman" charset="0"/>
                <a:sym typeface="Symbol" charset="0"/>
              </a:rPr>
              <a:t>k</a:t>
            </a:r>
            <a:r>
              <a:rPr lang="en-US" dirty="0">
                <a:ea typeface="Times New Roman"/>
                <a:cs typeface="Times New Roman"/>
              </a:rPr>
              <a:t>=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i="1" baseline="-25000" dirty="0">
                <a:latin typeface="Times New Roman" charset="0"/>
                <a:sym typeface="Symbol" charset="0"/>
              </a:rPr>
              <a:t>k</a:t>
            </a:r>
            <a:r>
              <a:rPr lang="en-US" dirty="0">
                <a:latin typeface="Times New Roman" charset="0"/>
                <a:sym typeface="Symbol" charset="0"/>
              </a:rPr>
              <a:t>} if </a:t>
            </a:r>
          </a:p>
          <a:p>
            <a:pPr lvl="1"/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at least one atom in 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g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 is also in </a:t>
            </a:r>
            <a:r>
              <a:rPr lang="en-US" dirty="0">
                <a:latin typeface="Times New Roman" charset="0"/>
                <a:sym typeface="Symbol" charset="0"/>
              </a:rPr>
              <a:t>eff(</a:t>
            </a:r>
            <a:r>
              <a:rPr lang="en-US" i="1" dirty="0">
                <a:latin typeface="Times New Roman" charset="0"/>
                <a:sym typeface="Symbol" charset="0"/>
              </a:rPr>
              <a:t>a</a:t>
            </a:r>
            <a:r>
              <a:rPr lang="en-US" dirty="0">
                <a:latin typeface="Times New Roman" charset="0"/>
                <a:sym typeface="Symbol" charset="0"/>
              </a:rPr>
              <a:t>)</a:t>
            </a:r>
          </a:p>
          <a:p>
            <a:pPr lvl="2"/>
            <a:r>
              <a:rPr lang="en-US" dirty="0">
                <a:latin typeface="Times New Roman" charset="0"/>
                <a:sym typeface="Symbol" charset="0"/>
              </a:rPr>
              <a:t>e.g., if 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eff(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a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dirty="0">
                <a:latin typeface="Times New Roman" charset="0"/>
                <a:sym typeface="Symbol" charset="0"/>
              </a:rPr>
              <a:t> contains </a:t>
            </a:r>
            <a:r>
              <a:rPr lang="en-US" i="1" dirty="0">
                <a:ea typeface="Times New Roman"/>
                <a:cs typeface="Times New Roman"/>
              </a:rPr>
              <a:t>x</a:t>
            </a:r>
            <a:r>
              <a:rPr lang="en-US" baseline="-25000" dirty="0">
                <a:ea typeface="Times New Roman"/>
                <a:cs typeface="Times New Roman"/>
              </a:rPr>
              <a:t>1 </a:t>
            </a:r>
            <a:r>
              <a:rPr lang="en-US" dirty="0"/>
              <a:t>←</a:t>
            </a:r>
            <a:r>
              <a:rPr lang="en-US" baseline="-25000" dirty="0"/>
              <a:t> 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baseline="-25000" dirty="0">
                <a:ea typeface="Times New Roman"/>
                <a:cs typeface="Times New Roman"/>
              </a:rPr>
              <a:t>1</a:t>
            </a:r>
            <a:endParaRPr lang="en-US" dirty="0">
              <a:latin typeface="Times New Roman" charset="0"/>
              <a:sym typeface="Symbol" charset="0"/>
            </a:endParaRPr>
          </a:p>
          <a:p>
            <a:pPr lvl="1"/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eff(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a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doesn’t make any atom in 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g 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false</a:t>
            </a:r>
          </a:p>
          <a:p>
            <a:pPr lvl="2"/>
            <a:r>
              <a:rPr lang="en-US" dirty="0">
                <a:latin typeface="Times New Roman" charset="0"/>
                <a:sym typeface="Symbol" charset="0"/>
              </a:rPr>
              <a:t>e.g., eff(</a:t>
            </a:r>
            <a:r>
              <a:rPr lang="en-US" i="1" dirty="0">
                <a:latin typeface="Times New Roman" charset="0"/>
                <a:sym typeface="Symbol" charset="0"/>
              </a:rPr>
              <a:t>a</a:t>
            </a:r>
            <a:r>
              <a:rPr lang="en-US" dirty="0">
                <a:latin typeface="Times New Roman" charset="0"/>
                <a:sym typeface="Symbol" charset="0"/>
              </a:rPr>
              <a:t>) must not contain  </a:t>
            </a:r>
            <a:r>
              <a:rPr lang="en-US" i="1" dirty="0">
                <a:ea typeface="Times New Roman"/>
                <a:cs typeface="Times New Roman"/>
              </a:rPr>
              <a:t>x</a:t>
            </a:r>
            <a:r>
              <a:rPr lang="en-US" baseline="-25000" dirty="0">
                <a:ea typeface="Times New Roman"/>
                <a:cs typeface="Times New Roman"/>
              </a:rPr>
              <a:t>2 </a:t>
            </a:r>
            <a:r>
              <a:rPr lang="en-US" dirty="0"/>
              <a:t>←</a:t>
            </a:r>
            <a:r>
              <a:rPr lang="en-US" baseline="-25000" dirty="0"/>
              <a:t> 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baseline="-25000" dirty="0">
                <a:ea typeface="Times New Roman"/>
                <a:cs typeface="Times New Roman"/>
              </a:rPr>
              <a:t>2</a:t>
            </a:r>
            <a:r>
              <a:rPr lang="en-US" i="1" dirty="0">
                <a:ea typeface="Times New Roman"/>
                <a:cs typeface="Times New Roman"/>
              </a:rPr>
              <a:t>′  </a:t>
            </a:r>
            <a:r>
              <a:rPr lang="en-US" dirty="0">
                <a:ea typeface="Times New Roman"/>
                <a:cs typeface="Times New Roman"/>
              </a:rPr>
              <a:t>(where 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baseline="-25000" dirty="0">
                <a:ea typeface="Times New Roman"/>
                <a:cs typeface="Times New Roman"/>
              </a:rPr>
              <a:t>2</a:t>
            </a:r>
            <a:r>
              <a:rPr lang="en-US" i="1" dirty="0">
                <a:ea typeface="Times New Roman"/>
                <a:cs typeface="Times New Roman"/>
              </a:rPr>
              <a:t>′ ≠ c</a:t>
            </a:r>
            <a:r>
              <a:rPr lang="en-US" baseline="-25000" dirty="0">
                <a:ea typeface="Times New Roman"/>
                <a:cs typeface="Times New Roman"/>
              </a:rPr>
              <a:t>2</a:t>
            </a:r>
            <a:r>
              <a:rPr lang="en-US" dirty="0">
                <a:ea typeface="Times New Roman"/>
                <a:cs typeface="Times New Roman"/>
              </a:rPr>
              <a:t>)</a:t>
            </a:r>
          </a:p>
          <a:p>
            <a:pPr lvl="1"/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whenever pre(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a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requires an atom of 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g 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to be false,</a:t>
            </a:r>
          </a:p>
          <a:p>
            <a:pPr marL="690562" lvl="2" indent="0">
              <a:buNone/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eff(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a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makes the atom true</a:t>
            </a:r>
          </a:p>
          <a:p>
            <a:pPr lvl="2"/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e.g., 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if pre(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dirty="0">
                <a:latin typeface="Times New Roman" charset="0"/>
                <a:ea typeface="Times New Roman"/>
                <a:cs typeface="Times New Roman"/>
              </a:rPr>
              <a:t>) contains </a:t>
            </a:r>
            <a:r>
              <a:rPr lang="en-US" i="1" dirty="0">
                <a:ea typeface="Times New Roman"/>
                <a:cs typeface="Times New Roman"/>
              </a:rPr>
              <a:t>x</a:t>
            </a:r>
            <a:r>
              <a:rPr lang="en-US" baseline="-25000" dirty="0">
                <a:ea typeface="Times New Roman"/>
                <a:cs typeface="Times New Roman"/>
              </a:rPr>
              <a:t>3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=</a:t>
            </a:r>
            <a:r>
              <a:rPr lang="en-US" i="1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i="1" dirty="0">
                <a:latin typeface="Times New Roman" charset="0"/>
                <a:ea typeface="Times New Roman"/>
                <a:cs typeface="Times New Roman"/>
              </a:rPr>
              <a:t>c</a:t>
            </a:r>
            <a:r>
              <a:rPr lang="en-US" baseline="-25000" dirty="0">
                <a:ea typeface="Times New Roman"/>
                <a:cs typeface="Times New Roman"/>
              </a:rPr>
              <a:t>3</a:t>
            </a:r>
            <a:r>
              <a:rPr lang="en-US" i="1" dirty="0">
                <a:ea typeface="Times New Roman"/>
                <a:cs typeface="Times New Roman"/>
              </a:rPr>
              <a:t>′</a:t>
            </a:r>
            <a:r>
              <a:rPr lang="en-US" dirty="0">
                <a:latin typeface="Times New Roman" charset="0"/>
                <a:sym typeface="Symbol" charset="0"/>
              </a:rPr>
              <a:t> </a:t>
            </a:r>
            <a:r>
              <a:rPr lang="en-US" i="1" dirty="0">
                <a:ea typeface="Times New Roman"/>
                <a:cs typeface="Times New Roman"/>
              </a:rPr>
              <a:t> </a:t>
            </a:r>
            <a:r>
              <a:rPr lang="en-US" dirty="0">
                <a:ea typeface="Times New Roman"/>
                <a:cs typeface="Times New Roman"/>
              </a:rPr>
              <a:t>(where 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baseline="-25000" dirty="0">
                <a:ea typeface="Times New Roman"/>
                <a:cs typeface="Times New Roman"/>
              </a:rPr>
              <a:t>3</a:t>
            </a:r>
            <a:r>
              <a:rPr lang="en-US" i="1" dirty="0">
                <a:ea typeface="Times New Roman"/>
                <a:cs typeface="Times New Roman"/>
              </a:rPr>
              <a:t>′ ≠ c</a:t>
            </a:r>
            <a:r>
              <a:rPr lang="en-US" baseline="-25000" dirty="0">
                <a:ea typeface="Times New Roman"/>
                <a:cs typeface="Times New Roman"/>
              </a:rPr>
              <a:t>3</a:t>
            </a:r>
            <a:r>
              <a:rPr lang="en-US" dirty="0">
                <a:ea typeface="Times New Roman"/>
                <a:cs typeface="Times New Roman"/>
              </a:rPr>
              <a:t>),</a:t>
            </a:r>
            <a:endParaRPr lang="en-US" dirty="0">
              <a:latin typeface="Times New Roman" charset="0"/>
              <a:ea typeface="Times New Roman"/>
              <a:cs typeface="Times New Roman"/>
              <a:sym typeface="Symbol" charset="0"/>
            </a:endParaRPr>
          </a:p>
          <a:p>
            <a:pPr marL="1033463" lvl="3" indent="0">
              <a:buNone/>
            </a:pPr>
            <a:r>
              <a:rPr lang="en-US" dirty="0">
                <a:latin typeface="Times New Roman" charset="0"/>
                <a:sym typeface="Symbol" charset="0"/>
              </a:rPr>
              <a:t>then eff(</a:t>
            </a:r>
            <a:r>
              <a:rPr lang="en-US" i="1" dirty="0">
                <a:latin typeface="Times New Roman" charset="0"/>
                <a:sym typeface="Symbol" charset="0"/>
              </a:rPr>
              <a:t>a</a:t>
            </a:r>
            <a:r>
              <a:rPr lang="en-US" dirty="0">
                <a:latin typeface="Times New Roman" charset="0"/>
                <a:sym typeface="Symbol" charset="0"/>
              </a:rPr>
              <a:t>) must contain </a:t>
            </a:r>
            <a:r>
              <a:rPr lang="en-US" i="1" dirty="0">
                <a:ea typeface="Times New Roman"/>
                <a:cs typeface="Times New Roman"/>
              </a:rPr>
              <a:t>x</a:t>
            </a:r>
            <a:r>
              <a:rPr lang="en-US" baseline="-25000" dirty="0">
                <a:ea typeface="Times New Roman"/>
                <a:cs typeface="Times New Roman"/>
              </a:rPr>
              <a:t>3 </a:t>
            </a:r>
            <a:r>
              <a:rPr lang="en-US" dirty="0"/>
              <a:t>←</a:t>
            </a:r>
            <a:r>
              <a:rPr lang="en-US" baseline="-25000" dirty="0"/>
              <a:t> </a:t>
            </a:r>
            <a:r>
              <a:rPr lang="en-US" i="1" dirty="0">
                <a:ea typeface="Times New Roman"/>
                <a:cs typeface="Times New Roman"/>
              </a:rPr>
              <a:t>c</a:t>
            </a:r>
            <a:r>
              <a:rPr lang="en-US" baseline="-25000" dirty="0">
                <a:ea typeface="Times New Roman"/>
                <a:cs typeface="Times New Roman"/>
              </a:rPr>
              <a:t>3</a:t>
            </a:r>
          </a:p>
          <a:p>
            <a:pPr marL="401638" lvl="1" indent="0">
              <a:buNone/>
              <a:tabLst>
                <a:tab pos="744538" algn="l"/>
              </a:tabLst>
            </a:pPr>
            <a:endParaRPr lang="en-US" dirty="0">
              <a:latin typeface="Times New Roman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162AA8-1312-034E-A5E6-7EDB8C5B7877}"/>
              </a:ext>
            </a:extLst>
          </p:cNvPr>
          <p:cNvGrpSpPr/>
          <p:nvPr/>
        </p:nvGrpSpPr>
        <p:grpSpPr>
          <a:xfrm>
            <a:off x="7707978" y="473693"/>
            <a:ext cx="4102255" cy="1357663"/>
            <a:chOff x="4148923" y="4764780"/>
            <a:chExt cx="4102255" cy="13576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93B98B-4A58-7F44-9D2F-1641553D7C8E}"/>
                </a:ext>
              </a:extLst>
            </p:cNvPr>
            <p:cNvGrpSpPr/>
            <p:nvPr/>
          </p:nvGrpSpPr>
          <p:grpSpPr>
            <a:xfrm>
              <a:off x="6989866" y="4797441"/>
              <a:ext cx="1261312" cy="942538"/>
              <a:chOff x="7668987" y="2479503"/>
              <a:chExt cx="1261312" cy="942538"/>
            </a:xfrm>
          </p:grpSpPr>
          <p:sp>
            <p:nvSpPr>
              <p:cNvPr id="84" name="Rectangle 891">
                <a:extLst>
                  <a:ext uri="{FF2B5EF4-FFF2-40B4-BE49-F238E27FC236}">
                    <a16:creationId xmlns:a16="http://schemas.microsoft.com/office/drawing/2014/main" id="{72D079D7-DB68-BC44-BF21-CB29E057C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5117" y="3114264"/>
                <a:ext cx="65" cy="307777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5" name="Line 853">
                <a:extLst>
                  <a:ext uri="{FF2B5EF4-FFF2-40B4-BE49-F238E27FC236}">
                    <a16:creationId xmlns:a16="http://schemas.microsoft.com/office/drawing/2014/main" id="{1DB72AA1-EC93-0142-9218-6D799C3F3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8987" y="3259451"/>
                <a:ext cx="533278" cy="39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320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BAB2851E-9639-B64C-9154-B9F13F1370A2}"/>
                  </a:ext>
                </a:extLst>
              </p:cNvPr>
              <p:cNvGrpSpPr/>
              <p:nvPr/>
            </p:nvGrpSpPr>
            <p:grpSpPr>
              <a:xfrm>
                <a:off x="7861324" y="2479503"/>
                <a:ext cx="1068975" cy="290646"/>
                <a:chOff x="4618723" y="2312726"/>
                <a:chExt cx="1649655" cy="448528"/>
              </a:xfrm>
            </p:grpSpPr>
            <p:sp>
              <p:nvSpPr>
                <p:cNvPr id="87" name="Freeform 860">
                  <a:extLst>
                    <a:ext uri="{FF2B5EF4-FFF2-40B4-BE49-F238E27FC236}">
                      <a16:creationId xmlns:a16="http://schemas.microsoft.com/office/drawing/2014/main" id="{6F2BB10B-F9BC-4D41-A81B-B9157C47D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316" y="2596201"/>
                  <a:ext cx="393192" cy="165053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B564FB31-9BCC-B64A-95BC-FB47C0CECC27}"/>
                    </a:ext>
                  </a:extLst>
                </p:cNvPr>
                <p:cNvCxnSpPr/>
                <p:nvPr/>
              </p:nvCxnSpPr>
              <p:spPr>
                <a:xfrm>
                  <a:off x="5143667" y="2312726"/>
                  <a:ext cx="1124711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Freeform 860">
                  <a:extLst>
                    <a:ext uri="{FF2B5EF4-FFF2-40B4-BE49-F238E27FC236}">
                      <a16:creationId xmlns:a16="http://schemas.microsoft.com/office/drawing/2014/main" id="{5A40F7AD-8CC0-844C-B959-082995891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8723" y="2337339"/>
                  <a:ext cx="1213406" cy="411481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6" name="Rectangle 891">
              <a:extLst>
                <a:ext uri="{FF2B5EF4-FFF2-40B4-BE49-F238E27FC236}">
                  <a16:creationId xmlns:a16="http://schemas.microsoft.com/office/drawing/2014/main" id="{DB6CD80A-6B38-CF43-A065-E6679BFB4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116" y="5438700"/>
              <a:ext cx="65" cy="307777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Rectangle 891">
              <a:extLst>
                <a:ext uri="{FF2B5EF4-FFF2-40B4-BE49-F238E27FC236}">
                  <a16:creationId xmlns:a16="http://schemas.microsoft.com/office/drawing/2014/main" id="{359D7609-F013-CF43-AE6F-E14A9E57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019" y="5502557"/>
              <a:ext cx="65" cy="307777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271124-2DBB-9740-8218-D4125A49FECF}"/>
                </a:ext>
              </a:extLst>
            </p:cNvPr>
            <p:cNvGrpSpPr/>
            <p:nvPr/>
          </p:nvGrpSpPr>
          <p:grpSpPr>
            <a:xfrm>
              <a:off x="4678873" y="4767569"/>
              <a:ext cx="1748270" cy="801164"/>
              <a:chOff x="1152149" y="2292224"/>
              <a:chExt cx="2428155" cy="1112728"/>
            </a:xfrm>
          </p:grpSpPr>
          <p:sp>
            <p:nvSpPr>
              <p:cNvPr id="80" name="Line 853">
                <a:extLst>
                  <a:ext uri="{FF2B5EF4-FFF2-40B4-BE49-F238E27FC236}">
                    <a16:creationId xmlns:a16="http://schemas.microsoft.com/office/drawing/2014/main" id="{DF54D09C-4020-2145-A384-10DF288EE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BA90083-6ABD-CA44-94CC-8CA5E0269AD7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Freeform 860">
                <a:extLst>
                  <a:ext uri="{FF2B5EF4-FFF2-40B4-BE49-F238E27FC236}">
                    <a16:creationId xmlns:a16="http://schemas.microsoft.com/office/drawing/2014/main" id="{7A724C5E-2DCF-3C41-B986-F2B49DABB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3" name="Freeform 860">
                <a:extLst>
                  <a:ext uri="{FF2B5EF4-FFF2-40B4-BE49-F238E27FC236}">
                    <a16:creationId xmlns:a16="http://schemas.microsoft.com/office/drawing/2014/main" id="{C1755AC4-E4E5-9945-95AC-C8FD5F79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48B540-1729-A94B-A0E3-5BDB2AEFA6C4}"/>
                </a:ext>
              </a:extLst>
            </p:cNvPr>
            <p:cNvCxnSpPr/>
            <p:nvPr/>
          </p:nvCxnSpPr>
          <p:spPr>
            <a:xfrm>
              <a:off x="6131668" y="5595246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860">
              <a:extLst>
                <a:ext uri="{FF2B5EF4-FFF2-40B4-BE49-F238E27FC236}">
                  <a16:creationId xmlns:a16="http://schemas.microsoft.com/office/drawing/2014/main" id="{49744252-CD51-B74D-B98E-F1525CC4E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08" y="5638679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Freeform 860">
              <a:extLst>
                <a:ext uri="{FF2B5EF4-FFF2-40B4-BE49-F238E27FC236}">
                  <a16:creationId xmlns:a16="http://schemas.microsoft.com/office/drawing/2014/main" id="{5AE35511-1376-204C-B664-9DE3EC47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717" y="5595390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Line 853">
              <a:extLst>
                <a:ext uri="{FF2B5EF4-FFF2-40B4-BE49-F238E27FC236}">
                  <a16:creationId xmlns:a16="http://schemas.microsoft.com/office/drawing/2014/main" id="{96E2D67A-8322-6A4A-8F3C-99183AA7E8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2234" y="6118081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t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A07897E0-6646-9745-8F76-93C975C56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923" y="611371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t">
              <a:flatTx/>
            </a:bodyPr>
            <a:lstStyle/>
            <a:p>
              <a:r>
                <a:rPr lang="en-US" sz="2000" dirty="0">
                  <a:latin typeface="Calibri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4" name="Line 853">
              <a:extLst>
                <a:ext uri="{FF2B5EF4-FFF2-40B4-BE49-F238E27FC236}">
                  <a16:creationId xmlns:a16="http://schemas.microsoft.com/office/drawing/2014/main" id="{CF360565-C268-5545-B333-7ACEB27D5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1067" y="5196311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C13A13-A5AB-604E-9AAB-EB1F7ADA7F36}"/>
                </a:ext>
              </a:extLst>
            </p:cNvPr>
            <p:cNvGrpSpPr/>
            <p:nvPr/>
          </p:nvGrpSpPr>
          <p:grpSpPr>
            <a:xfrm>
              <a:off x="4857832" y="4764780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56" name="Oval 859">
                <a:extLst>
                  <a:ext uri="{FF2B5EF4-FFF2-40B4-BE49-F238E27FC236}">
                    <a16:creationId xmlns:a16="http://schemas.microsoft.com/office/drawing/2014/main" id="{6588E922-EB67-4D41-A178-0CE0FC2959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Oval 861">
                <a:extLst>
                  <a:ext uri="{FF2B5EF4-FFF2-40B4-BE49-F238E27FC236}">
                    <a16:creationId xmlns:a16="http://schemas.microsoft.com/office/drawing/2014/main" id="{C49D0375-8227-D34B-AFAD-DCAF18A3B3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Oval 862">
                <a:extLst>
                  <a:ext uri="{FF2B5EF4-FFF2-40B4-BE49-F238E27FC236}">
                    <a16:creationId xmlns:a16="http://schemas.microsoft.com/office/drawing/2014/main" id="{EBC2959D-A769-8045-817F-AFC9DF6FC0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Oval 863">
                <a:extLst>
                  <a:ext uri="{FF2B5EF4-FFF2-40B4-BE49-F238E27FC236}">
                    <a16:creationId xmlns:a16="http://schemas.microsoft.com/office/drawing/2014/main" id="{707E6D8F-5376-ED4C-9B46-379297610D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Oval 863">
                <a:extLst>
                  <a:ext uri="{FF2B5EF4-FFF2-40B4-BE49-F238E27FC236}">
                    <a16:creationId xmlns:a16="http://schemas.microsoft.com/office/drawing/2014/main" id="{1CDA2A34-1780-D84D-BDC5-1C88606E15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4A76900-3AA3-C04F-87B0-FDA660009E25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76" name="Freeform 860">
                  <a:extLst>
                    <a:ext uri="{FF2B5EF4-FFF2-40B4-BE49-F238E27FC236}">
                      <a16:creationId xmlns:a16="http://schemas.microsoft.com/office/drawing/2014/main" id="{BE7B0B63-B2E8-3249-A140-20BDD3060E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7" name="Rectangle 864">
                  <a:extLst>
                    <a:ext uri="{FF2B5EF4-FFF2-40B4-BE49-F238E27FC236}">
                      <a16:creationId xmlns:a16="http://schemas.microsoft.com/office/drawing/2014/main" id="{BF246623-B06A-AF41-BE9F-D8503015EB1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78" name="Freeform 865">
                  <a:extLst>
                    <a:ext uri="{FF2B5EF4-FFF2-40B4-BE49-F238E27FC236}">
                      <a16:creationId xmlns:a16="http://schemas.microsoft.com/office/drawing/2014/main" id="{59A20010-231C-9142-BFC0-CDF8D657C0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9" name="Freeform 866">
                  <a:extLst>
                    <a:ext uri="{FF2B5EF4-FFF2-40B4-BE49-F238E27FC236}">
                      <a16:creationId xmlns:a16="http://schemas.microsoft.com/office/drawing/2014/main" id="{4941263A-6877-5541-91B0-7436A197B9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18E7DC66-DAF3-884B-B6FD-86DDB6D136C8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63" name="Oval 878">
                  <a:extLst>
                    <a:ext uri="{FF2B5EF4-FFF2-40B4-BE49-F238E27FC236}">
                      <a16:creationId xmlns:a16="http://schemas.microsoft.com/office/drawing/2014/main" id="{27AA1E38-B959-2743-B364-DCE19628E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4" name="Rectangle 880">
                  <a:extLst>
                    <a:ext uri="{FF2B5EF4-FFF2-40B4-BE49-F238E27FC236}">
                      <a16:creationId xmlns:a16="http://schemas.microsoft.com/office/drawing/2014/main" id="{757E11E0-FFB2-EE4F-A34D-DFBF2A99B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Oval 878">
                  <a:extLst>
                    <a:ext uri="{FF2B5EF4-FFF2-40B4-BE49-F238E27FC236}">
                      <a16:creationId xmlns:a16="http://schemas.microsoft.com/office/drawing/2014/main" id="{B3564447-7234-7F48-934E-0AD45DA65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6" name="Line 881">
                  <a:extLst>
                    <a:ext uri="{FF2B5EF4-FFF2-40B4-BE49-F238E27FC236}">
                      <a16:creationId xmlns:a16="http://schemas.microsoft.com/office/drawing/2014/main" id="{8853AA85-907F-FE4E-B18D-7B2D8B1916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7" name="Line 882">
                  <a:extLst>
                    <a:ext uri="{FF2B5EF4-FFF2-40B4-BE49-F238E27FC236}">
                      <a16:creationId xmlns:a16="http://schemas.microsoft.com/office/drawing/2014/main" id="{08DEF3EB-8F6F-5E46-B874-EACD4E0C6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8" name="Rectangle 880">
                  <a:extLst>
                    <a:ext uri="{FF2B5EF4-FFF2-40B4-BE49-F238E27FC236}">
                      <a16:creationId xmlns:a16="http://schemas.microsoft.com/office/drawing/2014/main" id="{DD186B55-1283-F540-A2FC-67A814B85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9" name="Oval 878">
                  <a:extLst>
                    <a:ext uri="{FF2B5EF4-FFF2-40B4-BE49-F238E27FC236}">
                      <a16:creationId xmlns:a16="http://schemas.microsoft.com/office/drawing/2014/main" id="{D5D5B97B-A7EE-C04E-9515-980DF91833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0" name="Line 882">
                  <a:extLst>
                    <a:ext uri="{FF2B5EF4-FFF2-40B4-BE49-F238E27FC236}">
                      <a16:creationId xmlns:a16="http://schemas.microsoft.com/office/drawing/2014/main" id="{4AF1ABCB-A118-A143-B4ED-D83115093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1" name="Line 882">
                  <a:extLst>
                    <a:ext uri="{FF2B5EF4-FFF2-40B4-BE49-F238E27FC236}">
                      <a16:creationId xmlns:a16="http://schemas.microsoft.com/office/drawing/2014/main" id="{FB3A2D07-9DB7-3140-A2B9-6768DBDA3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2" name="Line 884">
                  <a:extLst>
                    <a:ext uri="{FF2B5EF4-FFF2-40B4-BE49-F238E27FC236}">
                      <a16:creationId xmlns:a16="http://schemas.microsoft.com/office/drawing/2014/main" id="{E64A04D7-0FBF-2B40-83B4-D29CD54C8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3" name="Oval 885">
                  <a:extLst>
                    <a:ext uri="{FF2B5EF4-FFF2-40B4-BE49-F238E27FC236}">
                      <a16:creationId xmlns:a16="http://schemas.microsoft.com/office/drawing/2014/main" id="{2D95E8CB-ABDF-AB47-95E9-CD212AB43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4" name="Line 881">
                  <a:extLst>
                    <a:ext uri="{FF2B5EF4-FFF2-40B4-BE49-F238E27FC236}">
                      <a16:creationId xmlns:a16="http://schemas.microsoft.com/office/drawing/2014/main" id="{663CBF7D-AEF3-984F-B426-A450AB3C5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5" name="Line 882">
                  <a:extLst>
                    <a:ext uri="{FF2B5EF4-FFF2-40B4-BE49-F238E27FC236}">
                      <a16:creationId xmlns:a16="http://schemas.microsoft.com/office/drawing/2014/main" id="{CD6467D4-30D6-FC41-885F-6105CB7BD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72D01E-923E-4149-A462-34A103B4767E}"/>
                </a:ext>
              </a:extLst>
            </p:cNvPr>
            <p:cNvGrpSpPr/>
            <p:nvPr/>
          </p:nvGrpSpPr>
          <p:grpSpPr>
            <a:xfrm>
              <a:off x="4267089" y="5713525"/>
              <a:ext cx="538242" cy="365144"/>
              <a:chOff x="1012668" y="959243"/>
              <a:chExt cx="747559" cy="507144"/>
            </a:xfrm>
          </p:grpSpPr>
          <p:sp>
            <p:nvSpPr>
              <p:cNvPr id="52" name="Line 853">
                <a:extLst>
                  <a:ext uri="{FF2B5EF4-FFF2-40B4-BE49-F238E27FC236}">
                    <a16:creationId xmlns:a16="http://schemas.microsoft.com/office/drawing/2014/main" id="{A92EF563-5F63-164F-8C09-C18D57ADC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Rectangle 876">
                <a:extLst>
                  <a:ext uri="{FF2B5EF4-FFF2-40B4-BE49-F238E27FC236}">
                    <a16:creationId xmlns:a16="http://schemas.microsoft.com/office/drawing/2014/main" id="{578884CD-EF95-D84E-B23A-40BD155141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59243"/>
                <a:ext cx="9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20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4" name="Rectangle 873">
                <a:extLst>
                  <a:ext uri="{FF2B5EF4-FFF2-40B4-BE49-F238E27FC236}">
                    <a16:creationId xmlns:a16="http://schemas.microsoft.com/office/drawing/2014/main" id="{A43D1739-B8BC-3F49-BD41-4270ABA89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2000" dirty="0"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55" name="Freeform 875">
                <a:extLst>
                  <a:ext uri="{FF2B5EF4-FFF2-40B4-BE49-F238E27FC236}">
                    <a16:creationId xmlns:a16="http://schemas.microsoft.com/office/drawing/2014/main" id="{19BE4E29-B41B-344B-A64F-F0C44FBE8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726C35-B174-4A46-96B4-DCE93F60ED09}"/>
                </a:ext>
              </a:extLst>
            </p:cNvPr>
            <p:cNvGrpSpPr/>
            <p:nvPr/>
          </p:nvGrpSpPr>
          <p:grpSpPr>
            <a:xfrm>
              <a:off x="6850921" y="4977012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28" name="Oval 859">
                <a:extLst>
                  <a:ext uri="{FF2B5EF4-FFF2-40B4-BE49-F238E27FC236}">
                    <a16:creationId xmlns:a16="http://schemas.microsoft.com/office/drawing/2014/main" id="{F7B36503-DACC-A84C-A417-20AB2E6EDD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Oval 861">
                <a:extLst>
                  <a:ext uri="{FF2B5EF4-FFF2-40B4-BE49-F238E27FC236}">
                    <a16:creationId xmlns:a16="http://schemas.microsoft.com/office/drawing/2014/main" id="{D5746897-9368-E648-90B0-97B5600809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Oval 862">
                <a:extLst>
                  <a:ext uri="{FF2B5EF4-FFF2-40B4-BE49-F238E27FC236}">
                    <a16:creationId xmlns:a16="http://schemas.microsoft.com/office/drawing/2014/main" id="{B22F78A6-874E-1A46-94E8-1A2CEFF541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Oval 863">
                <a:extLst>
                  <a:ext uri="{FF2B5EF4-FFF2-40B4-BE49-F238E27FC236}">
                    <a16:creationId xmlns:a16="http://schemas.microsoft.com/office/drawing/2014/main" id="{DBB634B2-6BB4-B248-BA55-02AE69D097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Oval 863">
                <a:extLst>
                  <a:ext uri="{FF2B5EF4-FFF2-40B4-BE49-F238E27FC236}">
                    <a16:creationId xmlns:a16="http://schemas.microsoft.com/office/drawing/2014/main" id="{74A0A3D1-BB16-6943-B586-E3835CA5EC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A8BA8D5-1E9D-A145-BE73-BC128072C3E8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48" name="Freeform 860">
                  <a:extLst>
                    <a:ext uri="{FF2B5EF4-FFF2-40B4-BE49-F238E27FC236}">
                      <a16:creationId xmlns:a16="http://schemas.microsoft.com/office/drawing/2014/main" id="{9F6F316E-BCC2-E24C-9669-C14F3A9501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9" name="Rectangle 864">
                  <a:extLst>
                    <a:ext uri="{FF2B5EF4-FFF2-40B4-BE49-F238E27FC236}">
                      <a16:creationId xmlns:a16="http://schemas.microsoft.com/office/drawing/2014/main" id="{26F29245-D656-484C-A597-291397D7CD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50" name="Freeform 865">
                  <a:extLst>
                    <a:ext uri="{FF2B5EF4-FFF2-40B4-BE49-F238E27FC236}">
                      <a16:creationId xmlns:a16="http://schemas.microsoft.com/office/drawing/2014/main" id="{FE08A15C-0EAA-714D-BF4D-C40D3416C4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1" name="Freeform 866">
                  <a:extLst>
                    <a:ext uri="{FF2B5EF4-FFF2-40B4-BE49-F238E27FC236}">
                      <a16:creationId xmlns:a16="http://schemas.microsoft.com/office/drawing/2014/main" id="{2984CDEC-177D-AE40-90C8-06DB3467A1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9227B8-3FA4-FD41-B867-793755FE5088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35" name="Oval 878">
                  <a:extLst>
                    <a:ext uri="{FF2B5EF4-FFF2-40B4-BE49-F238E27FC236}">
                      <a16:creationId xmlns:a16="http://schemas.microsoft.com/office/drawing/2014/main" id="{4C3890C7-D321-C442-914C-713B2078A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6" name="Rectangle 880">
                  <a:extLst>
                    <a:ext uri="{FF2B5EF4-FFF2-40B4-BE49-F238E27FC236}">
                      <a16:creationId xmlns:a16="http://schemas.microsoft.com/office/drawing/2014/main" id="{0860A331-526B-0747-9797-520DEF13B7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7" name="Oval 878">
                  <a:extLst>
                    <a:ext uri="{FF2B5EF4-FFF2-40B4-BE49-F238E27FC236}">
                      <a16:creationId xmlns:a16="http://schemas.microsoft.com/office/drawing/2014/main" id="{940B82E1-44AD-5546-9A38-8D5B98AAE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8" name="Line 881">
                  <a:extLst>
                    <a:ext uri="{FF2B5EF4-FFF2-40B4-BE49-F238E27FC236}">
                      <a16:creationId xmlns:a16="http://schemas.microsoft.com/office/drawing/2014/main" id="{499B4924-8A94-E744-A418-99D37C0869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9" name="Line 882">
                  <a:extLst>
                    <a:ext uri="{FF2B5EF4-FFF2-40B4-BE49-F238E27FC236}">
                      <a16:creationId xmlns:a16="http://schemas.microsoft.com/office/drawing/2014/main" id="{59A15B87-A096-634B-9FBF-1D20C16A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0" name="Rectangle 880">
                  <a:extLst>
                    <a:ext uri="{FF2B5EF4-FFF2-40B4-BE49-F238E27FC236}">
                      <a16:creationId xmlns:a16="http://schemas.microsoft.com/office/drawing/2014/main" id="{7A64741C-3EFF-504C-9838-4C7B82853D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1" name="Oval 878">
                  <a:extLst>
                    <a:ext uri="{FF2B5EF4-FFF2-40B4-BE49-F238E27FC236}">
                      <a16:creationId xmlns:a16="http://schemas.microsoft.com/office/drawing/2014/main" id="{38D14972-5109-C247-ACF7-E48D6AE3A97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2" name="Line 882">
                  <a:extLst>
                    <a:ext uri="{FF2B5EF4-FFF2-40B4-BE49-F238E27FC236}">
                      <a16:creationId xmlns:a16="http://schemas.microsoft.com/office/drawing/2014/main" id="{98FBCAC3-D568-5E43-9418-5C47BC533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Line 882">
                  <a:extLst>
                    <a:ext uri="{FF2B5EF4-FFF2-40B4-BE49-F238E27FC236}">
                      <a16:creationId xmlns:a16="http://schemas.microsoft.com/office/drawing/2014/main" id="{9AD00986-7219-3C47-8B97-65D4FB6796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4" name="Line 884">
                  <a:extLst>
                    <a:ext uri="{FF2B5EF4-FFF2-40B4-BE49-F238E27FC236}">
                      <a16:creationId xmlns:a16="http://schemas.microsoft.com/office/drawing/2014/main" id="{014DB328-8118-354C-8006-D5B249FD07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Oval 885">
                  <a:extLst>
                    <a:ext uri="{FF2B5EF4-FFF2-40B4-BE49-F238E27FC236}">
                      <a16:creationId xmlns:a16="http://schemas.microsoft.com/office/drawing/2014/main" id="{725076B9-F9CF-0B4C-9F9D-033468B2CC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6" name="Line 881">
                  <a:extLst>
                    <a:ext uri="{FF2B5EF4-FFF2-40B4-BE49-F238E27FC236}">
                      <a16:creationId xmlns:a16="http://schemas.microsoft.com/office/drawing/2014/main" id="{251A700B-0A45-9D43-A29B-241406089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7" name="Line 882">
                  <a:extLst>
                    <a:ext uri="{FF2B5EF4-FFF2-40B4-BE49-F238E27FC236}">
                      <a16:creationId xmlns:a16="http://schemas.microsoft.com/office/drawing/2014/main" id="{452A0F2E-7024-1041-9171-9AE8C8BD6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42BB2A-6DC4-4647-9B8D-C67B9259417E}"/>
                </a:ext>
              </a:extLst>
            </p:cNvPr>
            <p:cNvGrpSpPr/>
            <p:nvPr/>
          </p:nvGrpSpPr>
          <p:grpSpPr>
            <a:xfrm>
              <a:off x="4709156" y="5710716"/>
              <a:ext cx="538242" cy="365144"/>
              <a:chOff x="1012668" y="959243"/>
              <a:chExt cx="747559" cy="507144"/>
            </a:xfrm>
          </p:grpSpPr>
          <p:sp>
            <p:nvSpPr>
              <p:cNvPr id="24" name="Line 853">
                <a:extLst>
                  <a:ext uri="{FF2B5EF4-FFF2-40B4-BE49-F238E27FC236}">
                    <a16:creationId xmlns:a16="http://schemas.microsoft.com/office/drawing/2014/main" id="{E704A6B1-3985-2349-A203-138C967AE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44719"/>
                <a:ext cx="600569" cy="7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Rectangle 876">
                <a:extLst>
                  <a:ext uri="{FF2B5EF4-FFF2-40B4-BE49-F238E27FC236}">
                    <a16:creationId xmlns:a16="http://schemas.microsoft.com/office/drawing/2014/main" id="{C78B7198-7D96-1B4F-9F02-73ECF0F213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59243"/>
                <a:ext cx="9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20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6" name="Rectangle 873">
                <a:extLst>
                  <a:ext uri="{FF2B5EF4-FFF2-40B4-BE49-F238E27FC236}">
                    <a16:creationId xmlns:a16="http://schemas.microsoft.com/office/drawing/2014/main" id="{0C675E4B-A3FC-3E43-AE4E-0D7D2DD6A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20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27" name="Freeform 875">
                <a:extLst>
                  <a:ext uri="{FF2B5EF4-FFF2-40B4-BE49-F238E27FC236}">
                    <a16:creationId xmlns:a16="http://schemas.microsoft.com/office/drawing/2014/main" id="{4CE7877D-F9EE-B741-8ED0-208FBB413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A7C33A-8CAD-5F40-9E6F-F3CDB948B906}"/>
                </a:ext>
              </a:extLst>
            </p:cNvPr>
            <p:cNvGrpSpPr/>
            <p:nvPr/>
          </p:nvGrpSpPr>
          <p:grpSpPr>
            <a:xfrm>
              <a:off x="5144406" y="5710716"/>
              <a:ext cx="538242" cy="365144"/>
              <a:chOff x="1012668" y="959243"/>
              <a:chExt cx="747559" cy="507144"/>
            </a:xfrm>
          </p:grpSpPr>
          <p:sp>
            <p:nvSpPr>
              <p:cNvPr id="20" name="Line 853">
                <a:extLst>
                  <a:ext uri="{FF2B5EF4-FFF2-40B4-BE49-F238E27FC236}">
                    <a16:creationId xmlns:a16="http://schemas.microsoft.com/office/drawing/2014/main" id="{CA3A1426-40C6-BB43-8872-E2842343D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44719"/>
                <a:ext cx="600569" cy="7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Rectangle 876">
                <a:extLst>
                  <a:ext uri="{FF2B5EF4-FFF2-40B4-BE49-F238E27FC236}">
                    <a16:creationId xmlns:a16="http://schemas.microsoft.com/office/drawing/2014/main" id="{ED4C2541-DA81-7C4C-B94F-A651DB027D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59243"/>
                <a:ext cx="90" cy="42746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20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22" name="Rectangle 873">
                <a:extLst>
                  <a:ext uri="{FF2B5EF4-FFF2-40B4-BE49-F238E27FC236}">
                    <a16:creationId xmlns:a16="http://schemas.microsoft.com/office/drawing/2014/main" id="{0C50A267-A5CB-3F4F-80D1-74DFB8744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2000" dirty="0"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23" name="Freeform 875">
                <a:extLst>
                  <a:ext uri="{FF2B5EF4-FFF2-40B4-BE49-F238E27FC236}">
                    <a16:creationId xmlns:a16="http://schemas.microsoft.com/office/drawing/2014/main" id="{FBBFE8F2-4A8B-9A42-90F7-5DF3866C9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89C4DB2E-B237-294A-AFAC-333040CC4D71}"/>
              </a:ext>
            </a:extLst>
          </p:cNvPr>
          <p:cNvSpPr/>
          <p:nvPr/>
        </p:nvSpPr>
        <p:spPr>
          <a:xfrm>
            <a:off x="7405920" y="2135554"/>
            <a:ext cx="4595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01650" algn="l"/>
              </a:tabLst>
            </a:pPr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= </a:t>
            </a:r>
            <a:r>
              <a:rPr lang="ro-RO" sz="2000" dirty="0">
                <a:latin typeface="Times New Roman"/>
                <a:cs typeface="Times New Roman"/>
              </a:rPr>
              <a:t>{</a:t>
            </a:r>
            <a:r>
              <a:rPr lang="ro-RO" sz="2000" dirty="0">
                <a:latin typeface="Calibri"/>
              </a:rPr>
              <a:t>loc(c1)=d1, loc(c2)=d1, loc(c3)=d1,</a:t>
            </a:r>
            <a:br>
              <a:rPr lang="ro-RO" sz="2000" dirty="0">
                <a:latin typeface="Calibri"/>
              </a:rPr>
            </a:br>
            <a:r>
              <a:rPr lang="ro-RO" sz="2000" dirty="0">
                <a:latin typeface="Calibri"/>
              </a:rPr>
              <a:t>	loc(r1)=d</a:t>
            </a:r>
            <a:r>
              <a:rPr lang="en-US" sz="2000" dirty="0">
                <a:latin typeface="Calibri"/>
              </a:rPr>
              <a:t>2</a:t>
            </a:r>
            <a:r>
              <a:rPr lang="ro-RO" sz="2000" dirty="0">
                <a:latin typeface="Calibri"/>
              </a:rPr>
              <a:t>, cargo(r1)=</a:t>
            </a:r>
            <a:r>
              <a:rPr lang="ro-RO" sz="2000" dirty="0" err="1">
                <a:latin typeface="Calibri"/>
              </a:rPr>
              <a:t>nil</a:t>
            </a:r>
            <a:r>
              <a:rPr lang="ro-RO" sz="2000" dirty="0">
                <a:latin typeface="Calibri"/>
              </a:rPr>
              <a:t>, </a:t>
            </a:r>
            <a:br>
              <a:rPr lang="ro-RO" sz="2000" dirty="0">
                <a:latin typeface="Calibri"/>
              </a:rPr>
            </a:br>
            <a:r>
              <a:rPr lang="ro-RO" sz="2000" dirty="0">
                <a:latin typeface="Calibri"/>
              </a:rPr>
              <a:t>	loc(r2)=d2, cargo(r2)=</a:t>
            </a:r>
            <a:r>
              <a:rPr lang="ro-RO" sz="2000" dirty="0" err="1">
                <a:latin typeface="Calibri"/>
              </a:rPr>
              <a:t>nil</a:t>
            </a:r>
            <a:r>
              <a:rPr lang="ro-RO" sz="2000" dirty="0">
                <a:latin typeface="Times New Roman"/>
                <a:cs typeface="Times New Roman"/>
              </a:rPr>
              <a:t>}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9F72C7-8949-C997-87F4-8208A950B892}"/>
              </a:ext>
            </a:extLst>
          </p:cNvPr>
          <p:cNvGrpSpPr/>
          <p:nvPr/>
        </p:nvGrpSpPr>
        <p:grpSpPr>
          <a:xfrm>
            <a:off x="7845714" y="4776348"/>
            <a:ext cx="3253455" cy="1624988"/>
            <a:chOff x="7845714" y="4776348"/>
            <a:chExt cx="3253455" cy="162498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030CC2F-3A82-0845-8626-76AE23A3E73C}"/>
                </a:ext>
              </a:extLst>
            </p:cNvPr>
            <p:cNvSpPr/>
            <p:nvPr/>
          </p:nvSpPr>
          <p:spPr>
            <a:xfrm>
              <a:off x="7845714" y="6001226"/>
              <a:ext cx="32534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68275"/>
              <a:r>
                <a:rPr lang="en-US" sz="20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g</a:t>
              </a:r>
              <a:r>
                <a:rPr lang="en-US" sz="2000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 = </a:t>
              </a:r>
              <a:r>
                <a:rPr lang="en-US" sz="2000" dirty="0">
                  <a:latin typeface="Calibri" panose="020F0502020204030204" pitchFamily="34" charset="0"/>
                  <a:ea typeface="Times New Roman"/>
                  <a:cs typeface="Times New Roman"/>
                </a:rPr>
                <a:t>{</a:t>
              </a:r>
              <a:r>
                <a:rPr lang="en-US" sz="2000" dirty="0">
                  <a:latin typeface="Calibri" panose="020F0502020204030204" pitchFamily="34" charset="0"/>
                  <a:ea typeface="Times New Roman"/>
                </a:rPr>
                <a:t>cargo(r1)=c1, loc(r1)=d3</a:t>
              </a:r>
              <a:r>
                <a:rPr lang="en-US" sz="2000" dirty="0">
                  <a:latin typeface="Calibri" panose="020F0502020204030204" pitchFamily="34" charset="0"/>
                  <a:ea typeface="Times New Roman"/>
                  <a:cs typeface="Times New Roman"/>
                </a:rPr>
                <a:t>}</a:t>
              </a:r>
              <a:endParaRPr lang="en-US" sz="2000" dirty="0">
                <a:latin typeface="Times New Roman" panose="02020603050405020304" pitchFamily="18" charset="0"/>
                <a:ea typeface="Times New Roman"/>
                <a:cs typeface="Times New Roman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4F0DA74-B79D-6B47-97C8-382827DC69B0}"/>
                </a:ext>
              </a:extLst>
            </p:cNvPr>
            <p:cNvGrpSpPr/>
            <p:nvPr/>
          </p:nvGrpSpPr>
          <p:grpSpPr>
            <a:xfrm>
              <a:off x="9800892" y="5652074"/>
              <a:ext cx="888796" cy="331188"/>
              <a:chOff x="8801532" y="4013715"/>
              <a:chExt cx="1371600" cy="511093"/>
            </a:xfrm>
          </p:grpSpPr>
          <p:sp>
            <p:nvSpPr>
              <p:cNvPr id="133" name="Lightning Bolt 132">
                <a:extLst>
                  <a:ext uri="{FF2B5EF4-FFF2-40B4-BE49-F238E27FC236}">
                    <a16:creationId xmlns:a16="http://schemas.microsoft.com/office/drawing/2014/main" id="{2FF8FC32-A4E1-024E-852F-F5C4B9AD7F50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4" name="Freeform 860">
                <a:extLst>
                  <a:ext uri="{FF2B5EF4-FFF2-40B4-BE49-F238E27FC236}">
                    <a16:creationId xmlns:a16="http://schemas.microsoft.com/office/drawing/2014/main" id="{E3CCA3FF-DC1D-7342-A4BF-8F6C0BA7C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F9EE605-0FB6-BB4E-8F11-E107DAE96980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5FD7F18-7903-3140-B4E4-F917E1F749B2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25638AE-0A21-8E4D-9325-E035746CF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06CA730-2C91-F248-A9FC-593800E9D059}"/>
                </a:ext>
              </a:extLst>
            </p:cNvPr>
            <p:cNvGrpSpPr/>
            <p:nvPr/>
          </p:nvGrpSpPr>
          <p:grpSpPr>
            <a:xfrm>
              <a:off x="8032446" y="5589831"/>
              <a:ext cx="1128470" cy="399278"/>
              <a:chOff x="6504246" y="3854161"/>
              <a:chExt cx="1741467" cy="616169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DF8D8D2-FD5A-2049-BE57-FB8C56B7363B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129" name="Lightning Bolt 128">
                  <a:extLst>
                    <a:ext uri="{FF2B5EF4-FFF2-40B4-BE49-F238E27FC236}">
                      <a16:creationId xmlns:a16="http://schemas.microsoft.com/office/drawing/2014/main" id="{21D56C83-F51F-6A4E-8D26-F6DF4A0716DF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CCF72D8C-2EB3-AD4F-8C2E-CAEBF5C13E2D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3B6180A5-A0B7-D54D-A89D-645332418F2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99F48740-E98F-E845-9ABE-05AE55E0F8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Freeform 860">
                <a:extLst>
                  <a:ext uri="{FF2B5EF4-FFF2-40B4-BE49-F238E27FC236}">
                    <a16:creationId xmlns:a16="http://schemas.microsoft.com/office/drawing/2014/main" id="{8C94907A-5A24-E94F-8D5C-35DCDEB8F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96" name="Line 853">
              <a:extLst>
                <a:ext uri="{FF2B5EF4-FFF2-40B4-BE49-F238E27FC236}">
                  <a16:creationId xmlns:a16="http://schemas.microsoft.com/office/drawing/2014/main" id="{8F91F094-78C8-394A-9E76-6DAEA60D4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2488" y="5983782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ea typeface="Times New Roman"/>
                  <a:cs typeface="Times New Roman"/>
                </a:rPr>
                <a:t>        d3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E4BBA01-364E-0841-A8BE-42AFA582C6C6}"/>
                </a:ext>
              </a:extLst>
            </p:cNvPr>
            <p:cNvGrpSpPr/>
            <p:nvPr/>
          </p:nvGrpSpPr>
          <p:grpSpPr>
            <a:xfrm>
              <a:off x="9033222" y="4776348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03" name="Oval 859">
                <a:extLst>
                  <a:ext uri="{FF2B5EF4-FFF2-40B4-BE49-F238E27FC236}">
                    <a16:creationId xmlns:a16="http://schemas.microsoft.com/office/drawing/2014/main" id="{9F3AFD99-D357-854C-B1A6-82195C99C8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1">
                <a:extLst>
                  <a:ext uri="{FF2B5EF4-FFF2-40B4-BE49-F238E27FC236}">
                    <a16:creationId xmlns:a16="http://schemas.microsoft.com/office/drawing/2014/main" id="{0D1DD1AA-354F-B04C-A844-0903604FB5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2">
                <a:extLst>
                  <a:ext uri="{FF2B5EF4-FFF2-40B4-BE49-F238E27FC236}">
                    <a16:creationId xmlns:a16="http://schemas.microsoft.com/office/drawing/2014/main" id="{38B26889-6142-944B-992E-AEB37AC9F0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Oval 863">
                <a:extLst>
                  <a:ext uri="{FF2B5EF4-FFF2-40B4-BE49-F238E27FC236}">
                    <a16:creationId xmlns:a16="http://schemas.microsoft.com/office/drawing/2014/main" id="{B888E80C-AABC-6E4C-8759-CC4A1B147F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7" name="Oval 863">
                <a:extLst>
                  <a:ext uri="{FF2B5EF4-FFF2-40B4-BE49-F238E27FC236}">
                    <a16:creationId xmlns:a16="http://schemas.microsoft.com/office/drawing/2014/main" id="{AE732453-75B2-D34B-B993-31F671EA12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75D8D638-F58E-344A-B69B-FB6810BCCB59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23" name="Freeform 860">
                  <a:extLst>
                    <a:ext uri="{FF2B5EF4-FFF2-40B4-BE49-F238E27FC236}">
                      <a16:creationId xmlns:a16="http://schemas.microsoft.com/office/drawing/2014/main" id="{E248C4C0-4023-B74A-96BE-259EB027FC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4" name="Rectangle 864">
                  <a:extLst>
                    <a:ext uri="{FF2B5EF4-FFF2-40B4-BE49-F238E27FC236}">
                      <a16:creationId xmlns:a16="http://schemas.microsoft.com/office/drawing/2014/main" id="{EA7A82A9-9E7A-F64E-809C-05EA427B87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5" name="Freeform 865">
                  <a:extLst>
                    <a:ext uri="{FF2B5EF4-FFF2-40B4-BE49-F238E27FC236}">
                      <a16:creationId xmlns:a16="http://schemas.microsoft.com/office/drawing/2014/main" id="{D38E7849-7CE0-AC43-BFE2-B7DE6645AB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6" name="Freeform 866">
                  <a:extLst>
                    <a:ext uri="{FF2B5EF4-FFF2-40B4-BE49-F238E27FC236}">
                      <a16:creationId xmlns:a16="http://schemas.microsoft.com/office/drawing/2014/main" id="{E268FAB1-6B68-6342-A318-331E70A87B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CC98C93-D401-BF49-A663-A9B7B2E86D46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10" name="Oval 878">
                  <a:extLst>
                    <a:ext uri="{FF2B5EF4-FFF2-40B4-BE49-F238E27FC236}">
                      <a16:creationId xmlns:a16="http://schemas.microsoft.com/office/drawing/2014/main" id="{F2B08C08-8C03-644F-98AC-CC1FFE173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1" name="Rectangle 880">
                  <a:extLst>
                    <a:ext uri="{FF2B5EF4-FFF2-40B4-BE49-F238E27FC236}">
                      <a16:creationId xmlns:a16="http://schemas.microsoft.com/office/drawing/2014/main" id="{375559D8-40EA-1842-A4B7-6D807C36D3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Oval 878">
                  <a:extLst>
                    <a:ext uri="{FF2B5EF4-FFF2-40B4-BE49-F238E27FC236}">
                      <a16:creationId xmlns:a16="http://schemas.microsoft.com/office/drawing/2014/main" id="{C52E47A4-F7F7-694B-87BF-DA3D03055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3" name="Line 881">
                  <a:extLst>
                    <a:ext uri="{FF2B5EF4-FFF2-40B4-BE49-F238E27FC236}">
                      <a16:creationId xmlns:a16="http://schemas.microsoft.com/office/drawing/2014/main" id="{6790CEAA-47EA-404D-8FBB-E9A973B53F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4" name="Line 882">
                  <a:extLst>
                    <a:ext uri="{FF2B5EF4-FFF2-40B4-BE49-F238E27FC236}">
                      <a16:creationId xmlns:a16="http://schemas.microsoft.com/office/drawing/2014/main" id="{3BCC81E0-5445-2149-9EFF-34FFB1B57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5" name="Rectangle 880">
                  <a:extLst>
                    <a:ext uri="{FF2B5EF4-FFF2-40B4-BE49-F238E27FC236}">
                      <a16:creationId xmlns:a16="http://schemas.microsoft.com/office/drawing/2014/main" id="{DE0CD2A1-3691-494A-9BC5-82176A7CE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6" name="Oval 878">
                  <a:extLst>
                    <a:ext uri="{FF2B5EF4-FFF2-40B4-BE49-F238E27FC236}">
                      <a16:creationId xmlns:a16="http://schemas.microsoft.com/office/drawing/2014/main" id="{18F8BEEE-5065-9043-84EB-55E9806404D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7" name="Line 882">
                  <a:extLst>
                    <a:ext uri="{FF2B5EF4-FFF2-40B4-BE49-F238E27FC236}">
                      <a16:creationId xmlns:a16="http://schemas.microsoft.com/office/drawing/2014/main" id="{E19FC0F0-E2CE-D642-A645-555314DE0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8" name="Line 882">
                  <a:extLst>
                    <a:ext uri="{FF2B5EF4-FFF2-40B4-BE49-F238E27FC236}">
                      <a16:creationId xmlns:a16="http://schemas.microsoft.com/office/drawing/2014/main" id="{49A0A801-42CD-4B48-8762-87CF2EAC58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9" name="Line 884">
                  <a:extLst>
                    <a:ext uri="{FF2B5EF4-FFF2-40B4-BE49-F238E27FC236}">
                      <a16:creationId xmlns:a16="http://schemas.microsoft.com/office/drawing/2014/main" id="{C3B46BA6-31E8-3D43-BAE0-B838864A3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Oval 885">
                  <a:extLst>
                    <a:ext uri="{FF2B5EF4-FFF2-40B4-BE49-F238E27FC236}">
                      <a16:creationId xmlns:a16="http://schemas.microsoft.com/office/drawing/2014/main" id="{0E549A6A-04D4-E248-A5C1-D5E5D8503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Line 881">
                  <a:extLst>
                    <a:ext uri="{FF2B5EF4-FFF2-40B4-BE49-F238E27FC236}">
                      <a16:creationId xmlns:a16="http://schemas.microsoft.com/office/drawing/2014/main" id="{9A51C076-8EA5-3C4C-B86C-199BAE3FC2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Line 882">
                  <a:extLst>
                    <a:ext uri="{FF2B5EF4-FFF2-40B4-BE49-F238E27FC236}">
                      <a16:creationId xmlns:a16="http://schemas.microsoft.com/office/drawing/2014/main" id="{5472209A-2B99-C44D-B232-55F36812F4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699FF4E-BB40-2B4C-B07D-5693A3D3554B}"/>
                </a:ext>
              </a:extLst>
            </p:cNvPr>
            <p:cNvGrpSpPr/>
            <p:nvPr/>
          </p:nvGrpSpPr>
          <p:grpSpPr>
            <a:xfrm>
              <a:off x="9585068" y="5198205"/>
              <a:ext cx="484418" cy="380183"/>
              <a:chOff x="1012668" y="879687"/>
              <a:chExt cx="747559" cy="586700"/>
            </a:xfrm>
          </p:grpSpPr>
          <p:sp>
            <p:nvSpPr>
              <p:cNvPr id="99" name="Line 853">
                <a:extLst>
                  <a:ext uri="{FF2B5EF4-FFF2-40B4-BE49-F238E27FC236}">
                    <a16:creationId xmlns:a16="http://schemas.microsoft.com/office/drawing/2014/main" id="{869218E0-1B79-2443-A1E0-7568B721E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876">
                <a:extLst>
                  <a:ext uri="{FF2B5EF4-FFF2-40B4-BE49-F238E27FC236}">
                    <a16:creationId xmlns:a16="http://schemas.microsoft.com/office/drawing/2014/main" id="{D49CDB5E-2E4B-E044-AFF9-9845154DE2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879687"/>
                <a:ext cx="100" cy="474964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01" name="Rectangle 873">
                <a:extLst>
                  <a:ext uri="{FF2B5EF4-FFF2-40B4-BE49-F238E27FC236}">
                    <a16:creationId xmlns:a16="http://schemas.microsoft.com/office/drawing/2014/main" id="{4F86EAFA-3119-DF45-B0B7-ABCF0065C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02" name="Freeform 875">
                <a:extLst>
                  <a:ext uri="{FF2B5EF4-FFF2-40B4-BE49-F238E27FC236}">
                    <a16:creationId xmlns:a16="http://schemas.microsoft.com/office/drawing/2014/main" id="{75C6237E-C6BC-1D40-917D-89C51608D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7CD67A-D367-3742-9918-B6B578A8B309}"/>
              </a:ext>
            </a:extLst>
          </p:cNvPr>
          <p:cNvSpPr/>
          <p:nvPr/>
        </p:nvSpPr>
        <p:spPr>
          <a:xfrm>
            <a:off x="7397285" y="3482233"/>
            <a:ext cx="4255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latin typeface="Calibri" panose="020F0502020204030204" pitchFamily="34" charset="0"/>
              </a:rPr>
              <a:t>load</a:t>
            </a:r>
            <a:r>
              <a:rPr lang="en-US" sz="2000" kern="0" dirty="0">
                <a:latin typeface="Times New Roman" panose="02020603050405020304" pitchFamily="18" charset="0"/>
              </a:rPr>
              <a:t>(</a:t>
            </a:r>
            <a:r>
              <a:rPr lang="ro-RO" sz="2000" i="1" kern="0" dirty="0" err="1">
                <a:latin typeface="Times New Roman" panose="02020603050405020304" pitchFamily="18" charset="0"/>
              </a:rPr>
              <a:t>r,c,l</a:t>
            </a:r>
            <a:r>
              <a:rPr lang="ro-RO" sz="2000" kern="0" dirty="0">
                <a:latin typeface="Times New Roman" panose="02020603050405020304" pitchFamily="18" charset="0"/>
              </a:rPr>
              <a:t>)</a:t>
            </a:r>
          </a:p>
          <a:p>
            <a:r>
              <a:rPr lang="ro-RO" sz="2000" kern="0" dirty="0">
                <a:latin typeface="Times New Roman" panose="02020603050405020304" pitchFamily="18" charset="0"/>
              </a:rPr>
              <a:t>    pre: </a:t>
            </a:r>
            <a:r>
              <a:rPr lang="ro-RO" sz="2000" kern="0" dirty="0">
                <a:latin typeface="Calibri"/>
              </a:rPr>
              <a:t>cargo</a:t>
            </a:r>
            <a:r>
              <a:rPr lang="ro-RO" sz="2000" kern="0" dirty="0">
                <a:latin typeface="Times New Roman"/>
                <a:cs typeface="Times New Roman"/>
              </a:rPr>
              <a:t>(</a:t>
            </a:r>
            <a:r>
              <a:rPr lang="ro-RO" sz="2000" i="1" kern="0" dirty="0">
                <a:latin typeface="Times New Roman"/>
                <a:cs typeface="Times New Roman"/>
              </a:rPr>
              <a:t>r</a:t>
            </a:r>
            <a:r>
              <a:rPr lang="ro-RO" sz="2000" kern="0" dirty="0">
                <a:latin typeface="Times New Roman"/>
                <a:cs typeface="Times New Roman"/>
              </a:rPr>
              <a:t>)</a:t>
            </a:r>
            <a:r>
              <a:rPr lang="ro-RO" sz="2000" kern="0" dirty="0">
                <a:latin typeface="Times New Roman" charset="0"/>
              </a:rPr>
              <a:t>=</a:t>
            </a:r>
            <a:r>
              <a:rPr lang="ro-RO" sz="2000" kern="0" dirty="0" err="1">
                <a:latin typeface="Calibri"/>
              </a:rPr>
              <a:t>nil</a:t>
            </a:r>
            <a:r>
              <a:rPr lang="ro-RO" sz="2000" kern="0" dirty="0">
                <a:latin typeface="Times New Roman" panose="02020603050405020304" pitchFamily="18" charset="0"/>
              </a:rPr>
              <a:t>, </a:t>
            </a:r>
            <a:r>
              <a:rPr lang="ro-RO" sz="2000" kern="0" dirty="0">
                <a:latin typeface="Calibri"/>
              </a:rPr>
              <a:t>loc</a:t>
            </a:r>
            <a:r>
              <a:rPr lang="ro-RO" sz="20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2000" i="1" kern="0" dirty="0">
                <a:latin typeface="Times New Roman" panose="02020603050405020304" pitchFamily="18" charset="0"/>
              </a:rPr>
              <a:t>r</a:t>
            </a:r>
            <a:r>
              <a:rPr lang="en-US" sz="2000" kern="0" dirty="0">
                <a:latin typeface="Times New Roman" panose="02020603050405020304" pitchFamily="18" charset="0"/>
              </a:rPr>
              <a:t>)</a:t>
            </a:r>
            <a:r>
              <a:rPr lang="ro-RO" sz="2000" kern="0" dirty="0">
                <a:latin typeface="Times New Roman" panose="02020603050405020304" pitchFamily="18" charset="0"/>
              </a:rPr>
              <a:t>=</a:t>
            </a:r>
            <a:r>
              <a:rPr lang="en-US" sz="2000" i="1" kern="0" dirty="0">
                <a:latin typeface="Times New Roman" panose="02020603050405020304" pitchFamily="18" charset="0"/>
              </a:rPr>
              <a:t>l</a:t>
            </a:r>
            <a:r>
              <a:rPr lang="en-US" sz="2000" kern="0" dirty="0">
                <a:latin typeface="Times New Roman" panose="02020603050405020304" pitchFamily="18" charset="0"/>
              </a:rPr>
              <a:t>, </a:t>
            </a:r>
            <a:r>
              <a:rPr lang="en-US" sz="2000" kern="0" dirty="0">
                <a:latin typeface="Calibri"/>
              </a:rPr>
              <a:t>loc</a:t>
            </a:r>
            <a:r>
              <a:rPr lang="en-US" sz="20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ro-RO" sz="2000" i="1" kern="0" dirty="0">
                <a:latin typeface="Times New Roman" panose="02020603050405020304" pitchFamily="18" charset="0"/>
                <a:cs typeface="Times New Roman"/>
              </a:rPr>
              <a:t>c</a:t>
            </a:r>
            <a:r>
              <a:rPr lang="ro-RO" sz="2000" kern="0" dirty="0">
                <a:latin typeface="Times New Roman" panose="02020603050405020304" pitchFamily="18" charset="0"/>
              </a:rPr>
              <a:t>)=</a:t>
            </a:r>
            <a:r>
              <a:rPr lang="ro-RO" sz="2000" i="1" kern="0" dirty="0">
                <a:latin typeface="Times New Roman" panose="02020603050405020304" pitchFamily="18" charset="0"/>
              </a:rPr>
              <a:t>l</a:t>
            </a:r>
            <a:r>
              <a:rPr lang="ro-RO" sz="2000" kern="0" dirty="0">
                <a:latin typeface="Times New Roman" panose="02020603050405020304" pitchFamily="18" charset="0"/>
              </a:rPr>
              <a:t> </a:t>
            </a:r>
          </a:p>
          <a:p>
            <a:r>
              <a:rPr lang="ro-RO" sz="2000" kern="0" dirty="0" err="1">
                <a:latin typeface="Times New Roman" panose="02020603050405020304" pitchFamily="18" charset="0"/>
              </a:rPr>
              <a:t>    eff</a:t>
            </a:r>
            <a:r>
              <a:rPr lang="ro-RO" sz="2000" kern="0" dirty="0">
                <a:latin typeface="Times New Roman" panose="02020603050405020304" pitchFamily="18" charset="0"/>
              </a:rPr>
              <a:t>: </a:t>
            </a:r>
            <a:r>
              <a:rPr lang="ro-RO" sz="2000" kern="0" baseline="-25000" dirty="0">
                <a:latin typeface="Times New Roman" panose="02020603050405020304" pitchFamily="18" charset="0"/>
              </a:rPr>
              <a:t> </a:t>
            </a:r>
            <a:r>
              <a:rPr lang="ro-RO" sz="2000" kern="0" dirty="0">
                <a:latin typeface="Calibri"/>
              </a:rPr>
              <a:t>cargo</a:t>
            </a:r>
            <a:r>
              <a:rPr lang="ro-RO" sz="20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ro-RO" sz="2000" i="1" kern="0" dirty="0">
                <a:latin typeface="Times New Roman" panose="02020603050405020304" pitchFamily="18" charset="0"/>
                <a:cs typeface="Times New Roman"/>
              </a:rPr>
              <a:t>r</a:t>
            </a:r>
            <a:r>
              <a:rPr lang="ro-RO" sz="2000" kern="0" dirty="0">
                <a:latin typeface="Times New Roman" panose="02020603050405020304" pitchFamily="18" charset="0"/>
                <a:cs typeface="Times New Roman"/>
              </a:rPr>
              <a:t>)</a:t>
            </a:r>
            <a:r>
              <a:rPr lang="ro-RO" sz="2000" kern="0" dirty="0">
                <a:latin typeface="Times New Roman" panose="02020603050405020304" pitchFamily="18" charset="0"/>
              </a:rPr>
              <a:t> ← </a:t>
            </a:r>
            <a:r>
              <a:rPr lang="ro-RO" sz="2000" i="1" kern="0" dirty="0">
                <a:latin typeface="Times New Roman" panose="02020603050405020304" pitchFamily="18" charset="0"/>
                <a:cs typeface="Times New Roman"/>
              </a:rPr>
              <a:t>c</a:t>
            </a:r>
            <a:r>
              <a:rPr lang="ro-RO" sz="2000" kern="0" dirty="0">
                <a:latin typeface="Times New Roman" panose="02020603050405020304" pitchFamily="18" charset="0"/>
              </a:rPr>
              <a:t>,</a:t>
            </a:r>
            <a:r>
              <a:rPr lang="ro-RO" sz="2000" kern="0" dirty="0"/>
              <a:t> </a:t>
            </a:r>
            <a:r>
              <a:rPr lang="ro-RO" sz="2000" kern="0" dirty="0">
                <a:latin typeface="Calibri"/>
              </a:rPr>
              <a:t>loc</a:t>
            </a:r>
            <a:r>
              <a:rPr lang="ro-RO" sz="2000" kern="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ro-RO" sz="2000" i="1" kern="0" dirty="0">
                <a:latin typeface="Times New Roman" panose="02020603050405020304" pitchFamily="18" charset="0"/>
              </a:rPr>
              <a:t>c</a:t>
            </a:r>
            <a:r>
              <a:rPr lang="ro-RO" sz="2000" kern="0" dirty="0">
                <a:latin typeface="Times New Roman" panose="02020603050405020304" pitchFamily="18" charset="0"/>
              </a:rPr>
              <a:t>) ← </a:t>
            </a:r>
            <a:r>
              <a:rPr lang="ro-RO" sz="2000" i="1" kern="0" dirty="0">
                <a:latin typeface="Times New Roman" panose="02020603050405020304" pitchFamily="18" charset="0"/>
              </a:rPr>
              <a:t>r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24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7D78A-52E5-1143-BE03-2919DA40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71" y="2969226"/>
            <a:ext cx="7193877" cy="373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0964803" cy="666496"/>
          </a:xfrm>
        </p:spPr>
        <p:txBody>
          <a:bodyPr/>
          <a:lstStyle/>
          <a:p>
            <a:r>
              <a:rPr lang="en-US" dirty="0"/>
              <a:t>Choosing a Resolver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7DE61D-0CB3-764E-A7EC-0CBE2283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08" y="2897311"/>
            <a:ext cx="4219198" cy="2661007"/>
          </a:xfrm>
        </p:spPr>
        <p:txBody>
          <a:bodyPr/>
          <a:lstStyle/>
          <a:p>
            <a:r>
              <a:rPr lang="en-US" sz="1800" dirty="0"/>
              <a:t>Choosing a resolver for a flaw ≈ assigning a value to a variable in a CSP</a:t>
            </a:r>
          </a:p>
          <a:p>
            <a:pPr lvl="1"/>
            <a:r>
              <a:rPr lang="en-US" sz="1800" dirty="0"/>
              <a:t>In both cases, an OR-branch</a:t>
            </a:r>
          </a:p>
          <a:p>
            <a:r>
              <a:rPr lang="en-US" sz="1800" i="1" dirty="0"/>
              <a:t>Least Constraining Resolver (LCR): </a:t>
            </a:r>
          </a:p>
          <a:p>
            <a:pPr lvl="1"/>
            <a:r>
              <a:rPr lang="en-US" sz="1800" dirty="0"/>
              <a:t>prefer resolver that rules out the </a:t>
            </a:r>
            <a:br>
              <a:rPr lang="en-US" sz="1800" dirty="0"/>
            </a:br>
            <a:r>
              <a:rPr lang="en-US" sz="1800" dirty="0"/>
              <a:t>fewest resolvers for the other flaws</a:t>
            </a:r>
          </a:p>
          <a:p>
            <a:pPr marL="690562" lvl="2" indent="0">
              <a:buNone/>
            </a:pPr>
            <a:r>
              <a:rPr lang="en-US" sz="1800" dirty="0"/>
              <a:t>≈ Least Constraining Value (LCV) </a:t>
            </a:r>
            <a:br>
              <a:rPr lang="en-US" sz="1800" dirty="0"/>
            </a:br>
            <a:r>
              <a:rPr lang="en-US" sz="1800" dirty="0"/>
              <a:t>   heuristic for CSPs</a:t>
            </a:r>
            <a:endParaRPr lang="en-US" sz="1800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5CCC2D-8372-EC45-AC26-AF7256FA1F44}"/>
              </a:ext>
            </a:extLst>
          </p:cNvPr>
          <p:cNvCxnSpPr>
            <a:cxnSpLocks/>
          </p:cNvCxnSpPr>
          <p:nvPr/>
        </p:nvCxnSpPr>
        <p:spPr>
          <a:xfrm flipH="1">
            <a:off x="8312968" y="2380849"/>
            <a:ext cx="553630" cy="5883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9CA5B08-0389-4EC3-BB03-1DC9E9E0EA12}"/>
              </a:ext>
            </a:extLst>
          </p:cNvPr>
          <p:cNvGrpSpPr/>
          <p:nvPr/>
        </p:nvGrpSpPr>
        <p:grpSpPr>
          <a:xfrm>
            <a:off x="121" y="76802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C49E7925-A5AC-FFEF-2E5E-C00AF3242A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D254B72-6309-277F-B664-C92B94A01BBD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CB3566D-72E2-DA71-ABE0-91AFAB86AE49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F81244-DF3B-EB44-892B-409C84DAF96A}"/>
              </a:ext>
            </a:extLst>
          </p:cNvPr>
          <p:cNvSpPr txBox="1">
            <a:spLocks/>
          </p:cNvSpPr>
          <p:nvPr/>
        </p:nvSpPr>
        <p:spPr bwMode="auto">
          <a:xfrm>
            <a:off x="7974284" y="432296"/>
            <a:ext cx="4126276" cy="2018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b="1" kern="0" dirty="0">
                <a:latin typeface="Times New Roman" panose="02020603050405020304" pitchFamily="18" charset="0"/>
              </a:rPr>
              <a:t>Poll</a:t>
            </a:r>
            <a:r>
              <a:rPr lang="en-US" sz="1800" kern="0" dirty="0"/>
              <a:t>: for </a:t>
            </a:r>
            <a:r>
              <a:rPr lang="en-US" sz="1800" kern="0" dirty="0">
                <a:latin typeface="Calibri" panose="020F0502020204030204" pitchFamily="34" charset="0"/>
              </a:rPr>
              <a:t>loc(r1)=</a:t>
            </a:r>
            <a:r>
              <a:rPr lang="en-US" sz="1800" i="1" kern="0" dirty="0">
                <a:latin typeface="Times New Roman" panose="02020603050405020304" pitchFamily="18" charset="0"/>
              </a:rPr>
              <a:t>d</a:t>
            </a:r>
            <a:r>
              <a:rPr lang="en-US" sz="1800" kern="0" dirty="0">
                <a:latin typeface="Times New Roman" panose="02020603050405020304" pitchFamily="18" charset="0"/>
              </a:rPr>
              <a:t>, which resolver would LCR </a:t>
            </a:r>
            <a:r>
              <a:rPr lang="en-US" sz="1800" kern="0" dirty="0"/>
              <a:t>choose first</a:t>
            </a:r>
            <a:r>
              <a:rPr lang="en-US" sz="1800" kern="0" dirty="0">
                <a:latin typeface="Times New Roman" panose="02020603050405020304" pitchFamily="18" charset="0"/>
              </a:rPr>
              <a:t>?</a:t>
            </a: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causal link from a new action</a:t>
            </a: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causal link from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0 </a:t>
            </a:r>
            <a:r>
              <a:rPr lang="en-US" sz="1800" kern="0" dirty="0">
                <a:latin typeface="Times New Roman" panose="02020603050405020304" pitchFamily="18" charset="0"/>
              </a:rPr>
              <a:t>, with </a:t>
            </a:r>
            <a:r>
              <a:rPr lang="en-US" sz="1800" i="1" kern="0" dirty="0">
                <a:latin typeface="Times New Roman" panose="02020603050405020304" pitchFamily="18" charset="0"/>
              </a:rPr>
              <a:t>d←</a:t>
            </a:r>
            <a:r>
              <a:rPr lang="en-US" sz="1800" kern="0" dirty="0">
                <a:latin typeface="Calibri" panose="020F0502020204030204" pitchFamily="34" charset="0"/>
              </a:rPr>
              <a:t>d1</a:t>
            </a: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causal link from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3 </a:t>
            </a:r>
            <a:r>
              <a:rPr lang="en-US" sz="1800" kern="0" dirty="0">
                <a:latin typeface="Times New Roman" panose="02020603050405020304" pitchFamily="18" charset="0"/>
              </a:rPr>
              <a:t>, with </a:t>
            </a:r>
            <a:r>
              <a:rPr lang="en-US" sz="1800" i="1" kern="0" dirty="0">
                <a:latin typeface="Times New Roman" panose="02020603050405020304" pitchFamily="18" charset="0"/>
              </a:rPr>
              <a:t>r←</a:t>
            </a:r>
            <a:r>
              <a:rPr lang="en-US" sz="1800" kern="0" dirty="0">
                <a:latin typeface="Calibri" panose="020F0502020204030204" pitchFamily="34" charset="0"/>
              </a:rPr>
              <a:t>r1, </a:t>
            </a:r>
            <a:r>
              <a:rPr lang="en-US" sz="1800" i="1" kern="0" dirty="0">
                <a:latin typeface="Times New Roman" panose="02020603050405020304" pitchFamily="18" charset="0"/>
              </a:rPr>
              <a:t>d′′←d</a:t>
            </a:r>
            <a:endParaRPr lang="en-US" sz="1800" kern="0" dirty="0">
              <a:latin typeface="Calibri" panose="020F0502020204030204" pitchFamily="34" charset="0"/>
            </a:endParaRP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no preference</a:t>
            </a:r>
          </a:p>
        </p:txBody>
      </p:sp>
    </p:spTree>
    <p:extLst>
      <p:ext uri="{BB962C8B-B14F-4D97-AF65-F5344CB8AC3E}">
        <p14:creationId xmlns:p14="http://schemas.microsoft.com/office/powerpoint/2010/main" val="11895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7D78A-52E5-1143-BE03-2919DA40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71" y="2969226"/>
            <a:ext cx="7193877" cy="373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0964803" cy="666496"/>
          </a:xfrm>
        </p:spPr>
        <p:txBody>
          <a:bodyPr/>
          <a:lstStyle/>
          <a:p>
            <a:r>
              <a:rPr lang="en-US" dirty="0"/>
              <a:t>Choosing a Resolver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9AA99B-FF05-53B6-E10A-6B051E394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19" y="2751677"/>
            <a:ext cx="4985513" cy="3722890"/>
          </a:xfrm>
        </p:spPr>
        <p:txBody>
          <a:bodyPr/>
          <a:lstStyle/>
          <a:p>
            <a:r>
              <a:rPr lang="en-US" sz="1800" i="1" dirty="0"/>
              <a:t>Least Constraining Resolver (LCR): </a:t>
            </a:r>
          </a:p>
          <a:p>
            <a:pPr lvl="1"/>
            <a:r>
              <a:rPr lang="en-US" sz="1800" dirty="0"/>
              <a:t>prefer resolver that rules out the </a:t>
            </a:r>
            <a:br>
              <a:rPr lang="en-US" sz="1800" dirty="0"/>
            </a:br>
            <a:r>
              <a:rPr lang="en-US" sz="1800" dirty="0"/>
              <a:t>fewest resolvers for the other flaws</a:t>
            </a:r>
          </a:p>
          <a:p>
            <a:pPr marL="690562" lvl="2" indent="0">
              <a:buNone/>
            </a:pPr>
            <a:r>
              <a:rPr lang="en-US" sz="1800" dirty="0"/>
              <a:t>≈ Least Constraining Value (LCV) </a:t>
            </a:r>
            <a:br>
              <a:rPr lang="en-US" sz="1800" dirty="0"/>
            </a:br>
            <a:r>
              <a:rPr lang="en-US" sz="1800" dirty="0"/>
              <a:t>   heuristic for CSPs</a:t>
            </a:r>
            <a:endParaRPr lang="en-US" sz="1800" baseline="-25000" dirty="0"/>
          </a:p>
          <a:p>
            <a:r>
              <a:rPr lang="en-US" sz="1800" dirty="0"/>
              <a:t>Problem (in PSP but not in CSPs):</a:t>
            </a:r>
          </a:p>
          <a:p>
            <a:pPr lvl="1"/>
            <a:r>
              <a:rPr lang="en-US" sz="1800" dirty="0"/>
              <a:t>LCR can keep adding new actions forever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5CCC2D-8372-EC45-AC26-AF7256FA1F44}"/>
              </a:ext>
            </a:extLst>
          </p:cNvPr>
          <p:cNvCxnSpPr>
            <a:cxnSpLocks/>
          </p:cNvCxnSpPr>
          <p:nvPr/>
        </p:nvCxnSpPr>
        <p:spPr>
          <a:xfrm flipH="1">
            <a:off x="8312968" y="2380849"/>
            <a:ext cx="553630" cy="5883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8409D6-09B3-8CCC-4E0C-646B4204EF3D}"/>
              </a:ext>
            </a:extLst>
          </p:cNvPr>
          <p:cNvCxnSpPr>
            <a:cxnSpLocks/>
          </p:cNvCxnSpPr>
          <p:nvPr/>
        </p:nvCxnSpPr>
        <p:spPr bwMode="auto">
          <a:xfrm flipH="1">
            <a:off x="690837" y="2905616"/>
            <a:ext cx="3255264" cy="14135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00595D-0071-6ECD-DF03-753A922C04A1}"/>
              </a:ext>
            </a:extLst>
          </p:cNvPr>
          <p:cNvCxnSpPr>
            <a:cxnSpLocks/>
          </p:cNvCxnSpPr>
          <p:nvPr/>
        </p:nvCxnSpPr>
        <p:spPr bwMode="auto">
          <a:xfrm>
            <a:off x="472879" y="2897755"/>
            <a:ext cx="3473222" cy="14214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33125E-3529-7211-2193-095E221643AE}"/>
              </a:ext>
            </a:extLst>
          </p:cNvPr>
          <p:cNvGrpSpPr/>
          <p:nvPr/>
        </p:nvGrpSpPr>
        <p:grpSpPr>
          <a:xfrm>
            <a:off x="121" y="76802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5BFDD611-6109-A45F-E9BA-F193575949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A0D7E7-74F3-16DB-1B52-8831758D96D7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C64B42D3-B161-CC8C-2040-D0770AA9FC34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F81244-DF3B-EB44-892B-409C84DAF96A}"/>
              </a:ext>
            </a:extLst>
          </p:cNvPr>
          <p:cNvSpPr txBox="1">
            <a:spLocks/>
          </p:cNvSpPr>
          <p:nvPr/>
        </p:nvSpPr>
        <p:spPr bwMode="auto">
          <a:xfrm>
            <a:off x="7974284" y="432296"/>
            <a:ext cx="4126276" cy="2018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1800" b="1" kern="0" dirty="0">
                <a:latin typeface="Times New Roman" panose="02020603050405020304" pitchFamily="18" charset="0"/>
              </a:rPr>
              <a:t>Poll</a:t>
            </a:r>
            <a:r>
              <a:rPr lang="en-US" sz="1800" kern="0" dirty="0"/>
              <a:t>: for </a:t>
            </a:r>
            <a:r>
              <a:rPr lang="en-US" sz="1800" kern="0" dirty="0">
                <a:latin typeface="Calibri" panose="020F0502020204030204" pitchFamily="34" charset="0"/>
              </a:rPr>
              <a:t>loc(r1)=</a:t>
            </a:r>
            <a:r>
              <a:rPr lang="en-US" sz="1800" i="1" kern="0" dirty="0">
                <a:latin typeface="Times New Roman" panose="02020603050405020304" pitchFamily="18" charset="0"/>
              </a:rPr>
              <a:t>d</a:t>
            </a:r>
            <a:r>
              <a:rPr lang="en-US" sz="1800" kern="0" dirty="0">
                <a:latin typeface="Times New Roman" panose="02020603050405020304" pitchFamily="18" charset="0"/>
              </a:rPr>
              <a:t>, which resolver would LCR </a:t>
            </a:r>
            <a:r>
              <a:rPr lang="en-US" sz="1800" kern="0" dirty="0"/>
              <a:t>choose first</a:t>
            </a:r>
            <a:r>
              <a:rPr lang="en-US" sz="1800" kern="0" dirty="0">
                <a:latin typeface="Times New Roman" panose="02020603050405020304" pitchFamily="18" charset="0"/>
              </a:rPr>
              <a:t>?</a:t>
            </a: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causal link from a new action</a:t>
            </a: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causal link from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0 </a:t>
            </a:r>
            <a:r>
              <a:rPr lang="en-US" sz="1800" kern="0" dirty="0">
                <a:latin typeface="Times New Roman" panose="02020603050405020304" pitchFamily="18" charset="0"/>
              </a:rPr>
              <a:t>, with </a:t>
            </a:r>
            <a:r>
              <a:rPr lang="en-US" sz="1800" i="1" kern="0" dirty="0">
                <a:latin typeface="Times New Roman" panose="02020603050405020304" pitchFamily="18" charset="0"/>
              </a:rPr>
              <a:t>d←</a:t>
            </a:r>
            <a:r>
              <a:rPr lang="en-US" sz="1800" kern="0" dirty="0">
                <a:latin typeface="Calibri" panose="020F0502020204030204" pitchFamily="34" charset="0"/>
              </a:rPr>
              <a:t>d1</a:t>
            </a: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causal link from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3 </a:t>
            </a:r>
            <a:r>
              <a:rPr lang="en-US" sz="1800" kern="0" dirty="0">
                <a:latin typeface="Times New Roman" panose="02020603050405020304" pitchFamily="18" charset="0"/>
              </a:rPr>
              <a:t>, with </a:t>
            </a:r>
            <a:r>
              <a:rPr lang="en-US" sz="1800" i="1" kern="0" dirty="0">
                <a:latin typeface="Times New Roman" panose="02020603050405020304" pitchFamily="18" charset="0"/>
              </a:rPr>
              <a:t>r←</a:t>
            </a:r>
            <a:r>
              <a:rPr lang="en-US" sz="1800" kern="0" dirty="0">
                <a:latin typeface="Calibri" panose="020F0502020204030204" pitchFamily="34" charset="0"/>
              </a:rPr>
              <a:t>r1, </a:t>
            </a:r>
            <a:r>
              <a:rPr lang="en-US" sz="1800" i="1" kern="0" dirty="0">
                <a:latin typeface="Times New Roman" panose="02020603050405020304" pitchFamily="18" charset="0"/>
              </a:rPr>
              <a:t>d′′←d</a:t>
            </a:r>
            <a:endParaRPr lang="en-US" sz="1800" kern="0" dirty="0">
              <a:latin typeface="Calibri" panose="020F0502020204030204" pitchFamily="34" charset="0"/>
            </a:endParaRPr>
          </a:p>
          <a:p>
            <a:pPr marL="409575" lvl="1" indent="-287338">
              <a:spcBef>
                <a:spcPts val="300"/>
              </a:spcBef>
              <a:buFont typeface="+mj-lt"/>
              <a:buAutoNum type="alphaUcPeriod"/>
            </a:pPr>
            <a:r>
              <a:rPr lang="en-US" sz="1800" kern="0" dirty="0">
                <a:latin typeface="Times New Roman" panose="02020603050405020304" pitchFamily="18" charset="0"/>
              </a:rPr>
              <a:t>no preference</a:t>
            </a:r>
          </a:p>
        </p:txBody>
      </p:sp>
    </p:spTree>
    <p:extLst>
      <p:ext uri="{BB962C8B-B14F-4D97-AF65-F5344CB8AC3E}">
        <p14:creationId xmlns:p14="http://schemas.microsoft.com/office/powerpoint/2010/main" val="41535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0567E-A3D3-B41A-4314-55A13263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597" y="2967255"/>
            <a:ext cx="7187184" cy="3731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0964803" cy="666496"/>
          </a:xfrm>
        </p:spPr>
        <p:txBody>
          <a:bodyPr/>
          <a:lstStyle/>
          <a:p>
            <a:r>
              <a:rPr lang="en-US" dirty="0"/>
              <a:t>Choosing a Resolver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7DE61D-0CB3-764E-A7EC-0CBE2283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07" y="2979503"/>
            <a:ext cx="4753455" cy="156167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Perhaps this might work:</a:t>
            </a:r>
          </a:p>
          <a:p>
            <a:r>
              <a:rPr lang="en-US" sz="1800" i="1" dirty="0"/>
              <a:t>Avoid New Actions (ANA)</a:t>
            </a:r>
            <a:r>
              <a:rPr lang="en-US" sz="1800" dirty="0"/>
              <a:t> heuristic:</a:t>
            </a:r>
            <a:endParaRPr lang="en-US" sz="1800" i="1" dirty="0"/>
          </a:p>
          <a:p>
            <a:pPr lvl="1"/>
            <a:r>
              <a:rPr lang="en-US" sz="1800" dirty="0"/>
              <a:t>prefer resolvers that don’t add new actions</a:t>
            </a:r>
          </a:p>
          <a:p>
            <a:pPr lvl="1"/>
            <a:r>
              <a:rPr lang="en-US" sz="1800" dirty="0"/>
              <a:t>use LCR as tie-breaker</a:t>
            </a:r>
            <a:br>
              <a:rPr lang="en-US" sz="1800" dirty="0"/>
            </a:br>
            <a:endParaRPr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01E77-5DD0-A1E7-E3FB-DA683E6AEF19}"/>
              </a:ext>
            </a:extLst>
          </p:cNvPr>
          <p:cNvGrpSpPr/>
          <p:nvPr/>
        </p:nvGrpSpPr>
        <p:grpSpPr>
          <a:xfrm>
            <a:off x="121" y="76802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C01CDDA2-4AAE-D4CC-7F9B-58041F97D0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DB8E91-8BFD-08E2-5E52-53A171FD3111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1A53B8D-CECC-A8E2-CD77-21FFC7B046C1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7103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BCB9F9-7EFC-EFA0-C54B-149EB0875BF6}"/>
              </a:ext>
            </a:extLst>
          </p:cNvPr>
          <p:cNvSpPr txBox="1">
            <a:spLocks/>
          </p:cNvSpPr>
          <p:nvPr/>
        </p:nvSpPr>
        <p:spPr bwMode="auto">
          <a:xfrm>
            <a:off x="9433215" y="5340757"/>
            <a:ext cx="1087522" cy="333248"/>
          </a:xfrm>
          <a:prstGeom prst="rect">
            <a:avLst/>
          </a:prstGeom>
          <a:solidFill>
            <a:srgbClr val="D8FEC2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endParaRPr lang="en-US" sz="1800" kern="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0567E-A3D3-B41A-4314-55A13263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597" y="2967255"/>
            <a:ext cx="7187184" cy="3731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10964803" cy="666496"/>
          </a:xfrm>
        </p:spPr>
        <p:txBody>
          <a:bodyPr/>
          <a:lstStyle/>
          <a:p>
            <a:r>
              <a:rPr lang="en-US" dirty="0"/>
              <a:t>Choosing a Resolver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7DE61D-0CB3-764E-A7EC-0CBE2283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07" y="2979503"/>
            <a:ext cx="4753455" cy="156167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Perhaps this might work:</a:t>
            </a:r>
          </a:p>
          <a:p>
            <a:r>
              <a:rPr lang="en-US" sz="1800" i="1" dirty="0"/>
              <a:t>Avoid New Actions (ANA)</a:t>
            </a:r>
            <a:r>
              <a:rPr lang="en-US" sz="1800" dirty="0"/>
              <a:t> heuristic:</a:t>
            </a:r>
            <a:endParaRPr lang="en-US" sz="1800" i="1" dirty="0"/>
          </a:p>
          <a:p>
            <a:pPr lvl="1"/>
            <a:r>
              <a:rPr lang="en-US" sz="1800" dirty="0"/>
              <a:t>prefer resolvers that don’t add new actions</a:t>
            </a:r>
          </a:p>
          <a:p>
            <a:pPr lvl="1"/>
            <a:r>
              <a:rPr lang="en-US" sz="1800" dirty="0"/>
              <a:t>use LCR as tie-breaker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CF308-3695-BF29-8C08-FEDD8D0065A4}"/>
              </a:ext>
            </a:extLst>
          </p:cNvPr>
          <p:cNvSpPr txBox="1">
            <a:spLocks/>
          </p:cNvSpPr>
          <p:nvPr/>
        </p:nvSpPr>
        <p:spPr bwMode="auto">
          <a:xfrm>
            <a:off x="5908580" y="852755"/>
            <a:ext cx="6231277" cy="21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800" kern="0" dirty="0"/>
              <a:t>Problem: ANA will prefer these two choices:</a:t>
            </a:r>
          </a:p>
          <a:p>
            <a:pPr lvl="1">
              <a:spcBef>
                <a:spcPts val="400"/>
              </a:spcBef>
            </a:pPr>
            <a:r>
              <a:rPr lang="en-US" sz="1800" kern="0" dirty="0"/>
              <a:t>For </a:t>
            </a:r>
            <a:r>
              <a:rPr lang="en-US" sz="1800" kern="0" dirty="0">
                <a:latin typeface="Calibri" panose="020F0502020204030204" pitchFamily="34" charset="0"/>
              </a:rPr>
              <a:t>loc(r1)=</a:t>
            </a:r>
            <a:r>
              <a:rPr lang="en-US" sz="1800" i="1" kern="0" dirty="0">
                <a:latin typeface="Times New Roman" panose="02020603050405020304" pitchFamily="18" charset="0"/>
              </a:rPr>
              <a:t>d</a:t>
            </a:r>
            <a:r>
              <a:rPr lang="en-US" sz="1800" kern="0" dirty="0">
                <a:latin typeface="Times New Roman" panose="02020603050405020304" pitchFamily="18" charset="0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1</a:t>
            </a:r>
            <a:r>
              <a:rPr lang="en-US" sz="1800" kern="0" dirty="0">
                <a:latin typeface="Times New Roman" panose="02020603050405020304" pitchFamily="18" charset="0"/>
              </a:rPr>
              <a:t>, use action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0</a:t>
            </a:r>
            <a:r>
              <a:rPr lang="en-US" sz="1800" kern="0" dirty="0">
                <a:latin typeface="Times New Roman" panose="02020603050405020304" pitchFamily="18" charset="0"/>
              </a:rPr>
              <a:t> with substitution </a:t>
            </a:r>
            <a:r>
              <a:rPr lang="en-US" sz="1800" i="1" kern="0" dirty="0">
                <a:latin typeface="Times New Roman" panose="02020603050405020304" pitchFamily="18" charset="0"/>
              </a:rPr>
              <a:t>d←</a:t>
            </a:r>
            <a:r>
              <a:rPr lang="en-US" sz="1800" kern="0" dirty="0">
                <a:latin typeface="Calibri" panose="020F0502020204030204" pitchFamily="34" charset="0"/>
              </a:rPr>
              <a:t>d1</a:t>
            </a:r>
            <a:endParaRPr lang="en-US" sz="1800" kern="0" dirty="0">
              <a:latin typeface="Times New Roman" panose="02020603050405020304" pitchFamily="18" charset="0"/>
            </a:endParaRPr>
          </a:p>
          <a:p>
            <a:pPr lvl="1">
              <a:spcBef>
                <a:spcPts val="400"/>
              </a:spcBef>
            </a:pPr>
            <a:r>
              <a:rPr lang="en-US" sz="1800" kern="0" dirty="0"/>
              <a:t>For </a:t>
            </a:r>
            <a:r>
              <a:rPr lang="en-US" sz="1800" kern="0" dirty="0">
                <a:latin typeface="Calibri" panose="020F0502020204030204" pitchFamily="34" charset="0"/>
              </a:rPr>
              <a:t>loc(r2)=</a:t>
            </a:r>
            <a:r>
              <a:rPr lang="en-US" sz="1800" i="1" kern="0" dirty="0">
                <a:latin typeface="Times New Roman" panose="02020603050405020304" pitchFamily="18" charset="0"/>
              </a:rPr>
              <a:t>d′</a:t>
            </a:r>
            <a:r>
              <a:rPr lang="en-US" sz="1800" kern="0" dirty="0">
                <a:latin typeface="Times New Roman" panose="02020603050405020304" pitchFamily="18" charset="0"/>
              </a:rPr>
              <a:t> in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2</a:t>
            </a:r>
            <a:r>
              <a:rPr lang="en-US" sz="1800" kern="0" dirty="0">
                <a:latin typeface="Times New Roman" panose="02020603050405020304" pitchFamily="18" charset="0"/>
              </a:rPr>
              <a:t>, use action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0</a:t>
            </a:r>
            <a:r>
              <a:rPr lang="en-US" sz="1800" kern="0" dirty="0">
                <a:latin typeface="Times New Roman" panose="02020603050405020304" pitchFamily="18" charset="0"/>
              </a:rPr>
              <a:t> with substitution </a:t>
            </a:r>
            <a:r>
              <a:rPr lang="en-US" sz="1800" i="1" kern="0" dirty="0">
                <a:latin typeface="Times New Roman" panose="02020603050405020304" pitchFamily="18" charset="0"/>
              </a:rPr>
              <a:t>d′←</a:t>
            </a:r>
            <a:r>
              <a:rPr lang="en-US" sz="1800" kern="0" dirty="0">
                <a:latin typeface="Calibri" panose="020F0502020204030204" pitchFamily="34" charset="0"/>
              </a:rPr>
              <a:t>d2</a:t>
            </a:r>
            <a:endParaRPr lang="en-US" sz="1800" kern="0" dirty="0">
              <a:latin typeface="Times New Roman" panose="02020603050405020304" pitchFamily="18" charset="0"/>
            </a:endParaRPr>
          </a:p>
          <a:p>
            <a:pPr lvl="1">
              <a:spcBef>
                <a:spcPts val="400"/>
              </a:spcBef>
            </a:pPr>
            <a:r>
              <a:rPr lang="en-US" sz="1800" kern="0" dirty="0">
                <a:latin typeface="Times New Roman" panose="02020603050405020304" pitchFamily="18" charset="0"/>
              </a:rPr>
              <a:t>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1</a:t>
            </a:r>
            <a:r>
              <a:rPr lang="en-US" sz="1800" kern="0" dirty="0">
                <a:latin typeface="Times New Roman" panose="02020603050405020304" pitchFamily="18" charset="0"/>
              </a:rPr>
              <a:t> = </a:t>
            </a:r>
            <a:r>
              <a:rPr lang="en-US" sz="1800" kern="0" dirty="0">
                <a:latin typeface="Calibri" panose="020F0502020204030204" pitchFamily="34" charset="0"/>
              </a:rPr>
              <a:t>move(r1,d1,d2)</a:t>
            </a:r>
            <a:r>
              <a:rPr lang="en-US" sz="1800" kern="0" dirty="0">
                <a:latin typeface="Times New Roman" panose="02020603050405020304" pitchFamily="18" charset="0"/>
              </a:rPr>
              <a:t>; </a:t>
            </a:r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i="1" kern="0" baseline="-25000" dirty="0">
                <a:latin typeface="Times New Roman" panose="02020603050405020304" pitchFamily="18" charset="0"/>
              </a:rPr>
              <a:t>2</a:t>
            </a:r>
            <a:r>
              <a:rPr lang="en-US" sz="1800" kern="0" dirty="0">
                <a:latin typeface="Times New Roman" panose="02020603050405020304" pitchFamily="18" charset="0"/>
              </a:rPr>
              <a:t> = </a:t>
            </a:r>
            <a:r>
              <a:rPr lang="en-US" sz="1800" kern="0" dirty="0">
                <a:latin typeface="Calibri" panose="020F0502020204030204" pitchFamily="34" charset="0"/>
              </a:rPr>
              <a:t>move(r2,d2,d1)</a:t>
            </a:r>
          </a:p>
          <a:p>
            <a:pPr lvl="2">
              <a:spcBef>
                <a:spcPts val="400"/>
              </a:spcBef>
            </a:pPr>
            <a:r>
              <a:rPr lang="en-US" sz="1800" kern="0" dirty="0"/>
              <a:t>Makes the problem unsolvable ⇒ need to backtrack</a:t>
            </a:r>
            <a:endParaRPr lang="en-US" sz="1800" kern="0" baseline="-25000" dirty="0"/>
          </a:p>
          <a:p>
            <a:pPr>
              <a:spcBef>
                <a:spcPts val="400"/>
              </a:spcBef>
            </a:pPr>
            <a:r>
              <a:rPr lang="en-US" sz="1800" kern="0" dirty="0"/>
              <a:t>Perhaps use ANA anyway?</a:t>
            </a:r>
            <a:endParaRPr lang="en-US" sz="1800" b="1" kern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010E41-8B94-7793-485D-FB7F513B9F8F}"/>
              </a:ext>
            </a:extLst>
          </p:cNvPr>
          <p:cNvGrpSpPr/>
          <p:nvPr/>
        </p:nvGrpSpPr>
        <p:grpSpPr>
          <a:xfrm>
            <a:off x="121" y="76802"/>
            <a:ext cx="4639137" cy="2894046"/>
            <a:chOff x="1594769" y="1128034"/>
            <a:chExt cx="4639137" cy="2894046"/>
          </a:xfrm>
          <a:solidFill>
            <a:schemeClr val="bg1"/>
          </a:solidFill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B562A90D-C246-3115-2B6A-A660BAF920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PSP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 ≠ ∅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arbitrarily select </a:t>
              </a:r>
              <a:r>
                <a:rPr lang="en-US" i="1" kern="0" dirty="0"/>
                <a:t>f</a:t>
              </a:r>
              <a:r>
                <a:rPr lang="en-US" kern="0" dirty="0"/>
                <a:t> ∈ </a:t>
              </a:r>
              <a:r>
                <a:rPr lang="en-US" i="1" kern="0" dirty="0"/>
                <a:t>Flaws</a:t>
              </a:r>
              <a:r>
                <a:rPr lang="en-US" kern="0" dirty="0"/>
                <a:t>(</a:t>
              </a:r>
              <a:r>
                <a:rPr lang="en-US" i="1" kern="0" dirty="0"/>
                <a:t>π</a:t>
              </a:r>
              <a:r>
                <a:rPr lang="en-US" kern="0" dirty="0"/>
                <a:t>)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i="1" kern="0" dirty="0"/>
                <a:t>R</a:t>
              </a:r>
              <a:r>
                <a:rPr lang="en-US" kern="0" dirty="0"/>
                <a:t> ← {all feasible resolvers for </a:t>
              </a:r>
              <a:r>
                <a:rPr lang="en-US" i="1" kern="0" dirty="0"/>
                <a:t>f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b="1" kern="0" dirty="0"/>
                <a:t>if </a:t>
              </a:r>
              <a:r>
                <a:rPr lang="en-US" i="1" kern="0" dirty="0"/>
                <a:t>R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>
                  <a:latin typeface="Calibri"/>
                </a:rPr>
                <a:t>ρ</a:t>
              </a:r>
              <a:r>
                <a:rPr lang="en-US" kern="0" dirty="0"/>
                <a:t> ∈ </a:t>
              </a:r>
              <a:r>
                <a:rPr lang="en-US" i="1" kern="0" dirty="0"/>
                <a:t>R</a:t>
              </a:r>
            </a:p>
            <a:p>
              <a:pPr marL="742950" lvl="2" indent="0">
                <a:spcBef>
                  <a:spcPts val="0"/>
                </a:spcBef>
                <a:buNone/>
              </a:pPr>
              <a:r>
                <a:rPr lang="en-US" kern="0" dirty="0"/>
                <a:t>modify </a:t>
              </a:r>
              <a:r>
                <a:rPr lang="en-US" i="1" kern="0" dirty="0"/>
                <a:t>π</a:t>
              </a:r>
              <a:r>
                <a:rPr lang="en-US" kern="0" dirty="0"/>
                <a:t> by applying </a:t>
              </a:r>
              <a:r>
                <a:rPr lang="en-US" i="1" kern="0" dirty="0"/>
                <a:t>ρ</a:t>
              </a:r>
              <a:r>
                <a:rPr lang="en-US" kern="0" dirty="0"/>
                <a:t> to it</a:t>
              </a:r>
              <a:endParaRPr lang="en-US" i="1" kern="0" dirty="0"/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58CDFD-9B53-1443-CBA0-9215CC6EAE8A}"/>
                </a:ext>
              </a:extLst>
            </p:cNvPr>
            <p:cNvSpPr/>
            <p:nvPr/>
          </p:nvSpPr>
          <p:spPr>
            <a:xfrm>
              <a:off x="1594769" y="1737322"/>
              <a:ext cx="6028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2085644-0705-F167-1482-5AE75E82C6AC}"/>
              </a:ext>
            </a:extLst>
          </p:cNvPr>
          <p:cNvSpPr txBox="1">
            <a:spLocks/>
          </p:cNvSpPr>
          <p:nvPr/>
        </p:nvSpPr>
        <p:spPr bwMode="auto">
          <a:xfrm>
            <a:off x="52252" y="5694553"/>
            <a:ext cx="4866269" cy="972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4450" rIns="45720" bIns="4445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"/>
              <a:defRPr sz="2000">
                <a:solidFill>
                  <a:schemeClr val="tx1"/>
                </a:solidFill>
                <a:latin typeface="+mn-lt"/>
                <a:ea typeface="Calibri"/>
                <a:cs typeface="Calibri"/>
              </a:defRPr>
            </a:lvl1pPr>
            <a:lvl2pPr marL="6873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70000"/>
              <a:buFont typeface="Zapf Dingbats" charset="0"/>
              <a:buChar char=""/>
              <a:defRPr sz="2000">
                <a:solidFill>
                  <a:schemeClr val="tx1"/>
                </a:solidFill>
                <a:latin typeface="+mn-lt"/>
                <a:ea typeface="Calibri"/>
              </a:defRPr>
            </a:lvl2pPr>
            <a:lvl3pPr marL="10810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Lucida Grande"/>
              <a:buChar char="‣"/>
              <a:defRPr sz="2000">
                <a:solidFill>
                  <a:schemeClr val="tx1"/>
                </a:solidFill>
                <a:latin typeface="+mn-lt"/>
                <a:ea typeface="Calibri"/>
              </a:defRPr>
            </a:lvl3pPr>
            <a:lvl4pPr marL="1487488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Calibri"/>
              </a:defRPr>
            </a:lvl4pPr>
            <a:lvl5pPr marL="187801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000">
                <a:solidFill>
                  <a:schemeClr val="tx1"/>
                </a:solidFill>
                <a:latin typeface="+mn-lt"/>
                <a:ea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500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move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r, d, 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pre: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</a:t>
            </a:r>
            <a:r>
              <a:rPr lang="en-US" sz="1800" dirty="0">
                <a:latin typeface="Calibri"/>
                <a:ea typeface="Times New Roman"/>
              </a:rPr>
              <a:t> 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</a:p>
          <a:p>
            <a:pPr marL="0" indent="-3175">
              <a:spcBef>
                <a:spcPts val="200"/>
              </a:spcBef>
              <a:buNone/>
              <a:tabLst>
                <a:tab pos="566738" algn="l"/>
              </a:tabLst>
            </a:pPr>
            <a:r>
              <a:rPr lang="en-US" sz="1800" dirty="0">
                <a:latin typeface="Calibri"/>
                <a:ea typeface="Times New Roman"/>
              </a:rPr>
              <a:t>eff: loc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←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, </a:t>
            </a:r>
            <a:r>
              <a:rPr lang="en-US" sz="1800" dirty="0">
                <a:latin typeface="Calibri"/>
                <a:ea typeface="Times New Roman"/>
              </a:rPr>
              <a:t>occupied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</a:rPr>
              <a:t>d</a:t>
            </a:r>
            <a:r>
              <a:rPr lang="en-US" sz="1800" dirty="0">
                <a:latin typeface="Times New Roman" panose="02020603050405020304" pitchFamily="18" charset="0"/>
                <a:ea typeface="Times New Roman"/>
              </a:rPr>
              <a:t>) = </a:t>
            </a:r>
            <a:r>
              <a:rPr lang="en-US" sz="1800" dirty="0">
                <a:latin typeface="Calibri" panose="020F0502020204030204" pitchFamily="34" charset="0"/>
                <a:ea typeface="Times New Roman"/>
              </a:rPr>
              <a:t>nil</a:t>
            </a:r>
            <a:endParaRPr lang="en-US" sz="18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438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Discussion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768096" y="1092200"/>
            <a:ext cx="7900416" cy="535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Problem: how to prune infinitely long paths in the search space?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Loop detection is based on recognizing states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or goals we</a:t>
            </a:r>
            <a:r>
              <a:rPr lang="fr-FR" altLang="ja-JP" dirty="0">
                <a:latin typeface="Times New Roman" charset="0"/>
              </a:rPr>
              <a:t>’</a:t>
            </a:r>
            <a:r>
              <a:rPr lang="en-US" altLang="ja-JP" dirty="0" err="1">
                <a:latin typeface="Times New Roman" charset="0"/>
              </a:rPr>
              <a:t>ve</a:t>
            </a:r>
            <a:r>
              <a:rPr lang="en-US" altLang="ja-JP" dirty="0">
                <a:latin typeface="Times New Roman" charset="0"/>
              </a:rPr>
              <a:t> seen before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Partially ordered plan: don</a:t>
            </a:r>
            <a:r>
              <a:rPr lang="fr-FR" altLang="ja-JP" dirty="0">
                <a:latin typeface="Times New Roman" charset="0"/>
              </a:rPr>
              <a:t>’</a:t>
            </a:r>
            <a:r>
              <a:rPr lang="en-US" altLang="ja-JP" dirty="0">
                <a:latin typeface="Times New Roman" charset="0"/>
              </a:rPr>
              <a:t>t know the states</a:t>
            </a:r>
          </a:p>
          <a:p>
            <a:pPr lvl="1" eaLnBrk="1" hangingPunct="1">
              <a:lnSpc>
                <a:spcPct val="90000"/>
              </a:lnSpc>
            </a:pPr>
            <a:endParaRPr lang="en-US" baseline="-25000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Prune if π contains the same </a:t>
            </a:r>
            <a:r>
              <a:rPr lang="en-US" i="1" dirty="0">
                <a:latin typeface="Times New Roman" charset="0"/>
              </a:rPr>
              <a:t>action</a:t>
            </a:r>
            <a:r>
              <a:rPr lang="en-US" dirty="0">
                <a:latin typeface="Times New Roman" charset="0"/>
              </a:rPr>
              <a:t> more than once?</a:t>
            </a:r>
            <a:endParaRPr lang="en-US" baseline="-25000" dirty="0">
              <a:latin typeface="Times New Roman" charset="0"/>
            </a:endParaRPr>
          </a:p>
          <a:p>
            <a:pPr marL="1033463" lvl="3" indent="0">
              <a:lnSpc>
                <a:spcPct val="90000"/>
              </a:lnSpc>
              <a:buNone/>
            </a:pPr>
            <a:r>
              <a:rPr lang="en-US" dirty="0"/>
              <a:t>⟨</a:t>
            </a:r>
            <a:r>
              <a:rPr lang="en-US" dirty="0">
                <a:latin typeface="Calibri"/>
                <a:ea typeface="Calibri"/>
                <a:cs typeface="Calibri"/>
              </a:rPr>
              <a:t>a1</a:t>
            </a:r>
            <a:r>
              <a:rPr lang="en-US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dirty="0">
                <a:latin typeface="Calibri"/>
                <a:ea typeface="Calibri"/>
                <a:cs typeface="Calibri"/>
              </a:rPr>
              <a:t>a2</a:t>
            </a:r>
            <a:r>
              <a:rPr lang="en-US" dirty="0">
                <a:latin typeface="Times New Roman"/>
                <a:ea typeface="Calibri"/>
                <a:cs typeface="Times New Roman"/>
              </a:rPr>
              <a:t>, …, </a:t>
            </a:r>
            <a:r>
              <a:rPr lang="en-US" dirty="0">
                <a:latin typeface="Calibri"/>
                <a:ea typeface="Calibri"/>
                <a:cs typeface="Calibri"/>
              </a:rPr>
              <a:t>a1</a:t>
            </a:r>
            <a:r>
              <a:rPr lang="en-US" dirty="0">
                <a:latin typeface="Times New Roman"/>
                <a:ea typeface="Calibri"/>
                <a:cs typeface="Times New Roman"/>
              </a:rPr>
              <a:t>, …</a:t>
            </a:r>
            <a:r>
              <a:rPr lang="en-US" dirty="0"/>
              <a:t>⟩</a:t>
            </a:r>
            <a:endParaRPr lang="en-US" baseline="-25000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No. Sometimes need the same action again in another state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e.g., Towers of Hanoi: move disk1 from peg1 to peg2</a:t>
            </a:r>
          </a:p>
          <a:p>
            <a:pPr lvl="1"/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Weak pruning technique</a:t>
            </a:r>
          </a:p>
          <a:p>
            <a:pPr lvl="1"/>
            <a:r>
              <a:rPr lang="en-US" dirty="0">
                <a:latin typeface="Times New Roman" charset="0"/>
              </a:rPr>
              <a:t>Prune all partial plans that contain more than |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| actions</a:t>
            </a:r>
          </a:p>
          <a:p>
            <a:pPr lvl="1"/>
            <a:r>
              <a:rPr lang="en-US" dirty="0">
                <a:latin typeface="Times New Roman" charset="0"/>
              </a:rPr>
              <a:t>Not very </a:t>
            </a:r>
            <a:r>
              <a:rPr lang="en-US" altLang="ja-JP" dirty="0">
                <a:latin typeface="Times New Roman" charset="0"/>
              </a:rPr>
              <a:t>helpful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I</a:t>
            </a:r>
            <a:r>
              <a:rPr lang="en-US" altLang="ja-JP" dirty="0">
                <a:latin typeface="Times New Roman" charset="0"/>
              </a:rPr>
              <a:t> don’t know whether there</a:t>
            </a:r>
            <a:r>
              <a:rPr lang="fr-FR" altLang="ja-JP" dirty="0">
                <a:latin typeface="Times New Roman" charset="0"/>
              </a:rPr>
              <a:t>’</a:t>
            </a:r>
            <a:r>
              <a:rPr lang="en-US" altLang="ja-JP" dirty="0">
                <a:latin typeface="Times New Roman" charset="0"/>
              </a:rPr>
              <a:t>s a better pruning technique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7448500" y="1788225"/>
            <a:ext cx="284052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27432" rIns="91440" bIns="27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latin typeface="Times New Roman"/>
                <a:ea typeface="Calibri"/>
                <a:cs typeface="Times New Roman"/>
              </a:rPr>
              <a:t>s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8318450" y="1785050"/>
            <a:ext cx="338554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27432" rIns="91440" bIns="27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latin typeface="Times New Roman"/>
                <a:ea typeface="Calibri"/>
                <a:cs typeface="Times New Roman"/>
              </a:rPr>
              <a:t>s'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9326233" y="1778468"/>
            <a:ext cx="284052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27432" rIns="91440" bIns="2743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latin typeface="Times New Roman"/>
                <a:ea typeface="Calibri"/>
                <a:cs typeface="Times New Roman"/>
              </a:rPr>
              <a:t>s</a:t>
            </a:r>
          </a:p>
        </p:txBody>
      </p:sp>
      <p:cxnSp>
        <p:nvCxnSpPr>
          <p:cNvPr id="40966" name="AutoShape 9"/>
          <p:cNvCxnSpPr>
            <a:cxnSpLocks noChangeShapeType="1"/>
            <a:stCxn id="40963" idx="3"/>
            <a:endCxn id="40964" idx="1"/>
          </p:cNvCxnSpPr>
          <p:nvPr/>
        </p:nvCxnSpPr>
        <p:spPr bwMode="auto">
          <a:xfrm flipV="1">
            <a:off x="7732552" y="1966638"/>
            <a:ext cx="58589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67" name="AutoShape 10"/>
          <p:cNvCxnSpPr>
            <a:cxnSpLocks noChangeShapeType="1"/>
            <a:stCxn id="40964" idx="3"/>
            <a:endCxn id="40965" idx="1"/>
          </p:cNvCxnSpPr>
          <p:nvPr/>
        </p:nvCxnSpPr>
        <p:spPr bwMode="auto">
          <a:xfrm flipV="1">
            <a:off x="8657004" y="1960056"/>
            <a:ext cx="669229" cy="658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981" name="AutoShape 9"/>
          <p:cNvCxnSpPr>
            <a:cxnSpLocks noChangeShapeType="1"/>
            <a:stCxn id="40983" idx="3"/>
            <a:endCxn id="40963" idx="1"/>
          </p:cNvCxnSpPr>
          <p:nvPr/>
        </p:nvCxnSpPr>
        <p:spPr bwMode="auto">
          <a:xfrm>
            <a:off x="6957157" y="1969813"/>
            <a:ext cx="49134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983" name="Text Box 6"/>
          <p:cNvSpPr txBox="1">
            <a:spLocks noChangeArrowheads="1"/>
          </p:cNvSpPr>
          <p:nvPr/>
        </p:nvSpPr>
        <p:spPr bwMode="auto">
          <a:xfrm>
            <a:off x="6516011" y="1746675"/>
            <a:ext cx="44114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0" rIns="91440" bIns="13716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Times New Roman"/>
                <a:ea typeface="Calibri"/>
                <a:cs typeface="Times New Roman"/>
              </a:rPr>
              <a:t>…</a:t>
            </a:r>
          </a:p>
        </p:txBody>
      </p:sp>
      <p:pic>
        <p:nvPicPr>
          <p:cNvPr id="3" name="Picture 2" descr="300px-Tower_of_Hano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13" y="3211788"/>
            <a:ext cx="3810000" cy="16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D348B9-335F-8BD8-E16D-7924A92982DF}"/>
              </a:ext>
            </a:extLst>
          </p:cNvPr>
          <p:cNvSpPr txBox="1"/>
          <p:nvPr/>
        </p:nvSpPr>
        <p:spPr>
          <a:xfrm>
            <a:off x="9792532" y="4888188"/>
            <a:ext cx="18495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Credit: </a:t>
            </a:r>
            <a:r>
              <a:rPr lang="en-US" sz="1200">
                <a:hlinkClick r:id="rId4"/>
              </a:rPr>
              <a:t>Evanherk</a:t>
            </a:r>
            <a:r>
              <a:rPr lang="en-US" sz="1200"/>
              <a:t>, </a:t>
            </a:r>
            <a:r>
              <a:rPr lang="en-US" sz="1200">
                <a:hlinkClick r:id="rId5"/>
              </a:rPr>
              <a:t>GFDL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0003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0160"/>
            <a:ext cx="8839200" cy="812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51561"/>
            <a:ext cx="8229600" cy="5238915"/>
          </a:xfrm>
        </p:spPr>
        <p:txBody>
          <a:bodyPr/>
          <a:lstStyle/>
          <a:p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3.3.  Backward State-Space Search</a:t>
            </a:r>
          </a:p>
          <a:p>
            <a:pPr lvl="1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Relevance, </a:t>
            </a:r>
            <a:r>
              <a:rPr lang="el-GR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γ</a:t>
            </a:r>
            <a:r>
              <a:rPr lang="el-GR" sz="18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−1</a:t>
            </a:r>
          </a:p>
          <a:p>
            <a:pPr lvl="1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Backward search, cycle checking</a:t>
            </a:r>
          </a:p>
          <a:p>
            <a:pPr lvl="1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Lifted backward search (briefly)</a:t>
            </a:r>
          </a:p>
          <a:p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3.4  Plan-Space Search</a:t>
            </a:r>
          </a:p>
          <a:p>
            <a:pPr lvl="1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Definitions</a:t>
            </a:r>
          </a:p>
          <a:p>
            <a:pPr lvl="2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Partially ordered plans and solutions</a:t>
            </a:r>
          </a:p>
          <a:p>
            <a:pPr lvl="2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partial plans</a:t>
            </a:r>
          </a:p>
          <a:p>
            <a:pPr lvl="2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causal links</a:t>
            </a:r>
          </a:p>
          <a:p>
            <a:pPr lvl="1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flaws: </a:t>
            </a:r>
          </a:p>
          <a:p>
            <a:pPr lvl="2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open goals, threats</a:t>
            </a:r>
          </a:p>
          <a:p>
            <a:pPr lvl="1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resolvers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  <a:cs typeface="Calibri"/>
              </a:rPr>
              <a:t>PSP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 algorithm</a:t>
            </a:r>
          </a:p>
          <a:p>
            <a:pPr lvl="2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long example</a:t>
            </a:r>
          </a:p>
          <a:p>
            <a:pPr lvl="2"/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brief discussion of node-selection heuristics, pruning techniques</a:t>
            </a:r>
          </a:p>
        </p:txBody>
      </p:sp>
    </p:spTree>
    <p:extLst>
      <p:ext uri="{BB962C8B-B14F-4D97-AF65-F5344CB8AC3E}">
        <p14:creationId xmlns:p14="http://schemas.microsoft.com/office/powerpoint/2010/main" val="301986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44936E-EA20-6457-CE11-AFFADE03469F}"/>
              </a:ext>
            </a:extLst>
          </p:cNvPr>
          <p:cNvGrpSpPr/>
          <p:nvPr/>
        </p:nvGrpSpPr>
        <p:grpSpPr>
          <a:xfrm>
            <a:off x="1525667" y="4796153"/>
            <a:ext cx="3253455" cy="1624988"/>
            <a:chOff x="7845714" y="4776348"/>
            <a:chExt cx="3253455" cy="16249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31BC64-1972-C2CF-B291-F284D4CD8A34}"/>
                </a:ext>
              </a:extLst>
            </p:cNvPr>
            <p:cNvSpPr/>
            <p:nvPr/>
          </p:nvSpPr>
          <p:spPr>
            <a:xfrm>
              <a:off x="7845714" y="6001226"/>
              <a:ext cx="32534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168275"/>
              <a:r>
                <a:rPr lang="en-US" sz="20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g</a:t>
              </a:r>
              <a:r>
                <a:rPr lang="en-US" sz="2000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 = </a:t>
              </a:r>
              <a:r>
                <a:rPr lang="en-US" sz="2000" dirty="0">
                  <a:latin typeface="Calibri" panose="020F0502020204030204" pitchFamily="34" charset="0"/>
                  <a:ea typeface="Times New Roman"/>
                  <a:cs typeface="Times New Roman"/>
                </a:rPr>
                <a:t>{</a:t>
              </a:r>
              <a:r>
                <a:rPr lang="en-US" sz="2000" dirty="0">
                  <a:latin typeface="Calibri" panose="020F0502020204030204" pitchFamily="34" charset="0"/>
                  <a:ea typeface="Times New Roman"/>
                </a:rPr>
                <a:t>cargo(r1)=c1, loc(r1)=d3</a:t>
              </a:r>
              <a:r>
                <a:rPr lang="en-US" sz="2000" dirty="0">
                  <a:latin typeface="Calibri" panose="020F0502020204030204" pitchFamily="34" charset="0"/>
                  <a:ea typeface="Times New Roman"/>
                  <a:cs typeface="Times New Roman"/>
                </a:rPr>
                <a:t>}</a:t>
              </a:r>
              <a:endParaRPr lang="en-US" sz="2000" dirty="0">
                <a:latin typeface="Times New Roman" panose="02020603050405020304" pitchFamily="18" charset="0"/>
                <a:ea typeface="Times New Roman"/>
                <a:cs typeface="Times New Roman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0142F8-6E3B-5596-23A9-4D9B7D9C06FC}"/>
                </a:ext>
              </a:extLst>
            </p:cNvPr>
            <p:cNvGrpSpPr/>
            <p:nvPr/>
          </p:nvGrpSpPr>
          <p:grpSpPr>
            <a:xfrm>
              <a:off x="9800892" y="5652074"/>
              <a:ext cx="888796" cy="331188"/>
              <a:chOff x="8801532" y="4013715"/>
              <a:chExt cx="1371600" cy="511093"/>
            </a:xfrm>
          </p:grpSpPr>
          <p:sp>
            <p:nvSpPr>
              <p:cNvPr id="44" name="Lightning Bolt 43">
                <a:extLst>
                  <a:ext uri="{FF2B5EF4-FFF2-40B4-BE49-F238E27FC236}">
                    <a16:creationId xmlns:a16="http://schemas.microsoft.com/office/drawing/2014/main" id="{557EA69A-1936-D059-E2C5-171C773E77F2}"/>
                  </a:ext>
                </a:extLst>
              </p:cNvPr>
              <p:cNvSpPr/>
              <p:nvPr/>
            </p:nvSpPr>
            <p:spPr>
              <a:xfrm rot="19965343">
                <a:off x="9139183" y="4118408"/>
                <a:ext cx="619075" cy="406400"/>
              </a:xfrm>
              <a:prstGeom prst="lightningBolt">
                <a:avLst/>
              </a:prstGeom>
              <a:solidFill>
                <a:srgbClr val="CDC9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5" name="Freeform 860">
                <a:extLst>
                  <a:ext uri="{FF2B5EF4-FFF2-40B4-BE49-F238E27FC236}">
                    <a16:creationId xmlns:a16="http://schemas.microsoft.com/office/drawing/2014/main" id="{EF1CF817-9C3A-BA7D-2F2C-94A3A3239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1532" y="4026280"/>
                <a:ext cx="1371600" cy="32004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9F0C88E-8A96-3219-EFD4-7AC74A7CD1BD}"/>
                  </a:ext>
                </a:extLst>
              </p:cNvPr>
              <p:cNvCxnSpPr/>
              <p:nvPr/>
            </p:nvCxnSpPr>
            <p:spPr>
              <a:xfrm>
                <a:off x="9047075" y="4017699"/>
                <a:ext cx="1124712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2A1B8A5-B33D-730D-F459-8B4A6C8DC523}"/>
                  </a:ext>
                </a:extLst>
              </p:cNvPr>
              <p:cNvCxnSpPr/>
              <p:nvPr/>
            </p:nvCxnSpPr>
            <p:spPr>
              <a:xfrm flipV="1">
                <a:off x="9829800" y="4013715"/>
                <a:ext cx="341987" cy="332605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3349332-3DE6-C2EF-3871-09A8AA22D6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725" y="4349095"/>
                <a:ext cx="26101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0CA663-7EF2-6A3F-2375-3811CD9BD3F1}"/>
                </a:ext>
              </a:extLst>
            </p:cNvPr>
            <p:cNvGrpSpPr/>
            <p:nvPr/>
          </p:nvGrpSpPr>
          <p:grpSpPr>
            <a:xfrm>
              <a:off x="8032446" y="5589831"/>
              <a:ext cx="1128470" cy="399278"/>
              <a:chOff x="6504246" y="3854161"/>
              <a:chExt cx="1741467" cy="61616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0C0BC57-6DC2-1840-E814-95939613FD97}"/>
                  </a:ext>
                </a:extLst>
              </p:cNvPr>
              <p:cNvGrpSpPr/>
              <p:nvPr/>
            </p:nvGrpSpPr>
            <p:grpSpPr>
              <a:xfrm>
                <a:off x="6504246" y="3854161"/>
                <a:ext cx="1589458" cy="616169"/>
                <a:chOff x="6135946" y="3854161"/>
                <a:chExt cx="1589458" cy="616169"/>
              </a:xfrm>
            </p:grpSpPr>
            <p:sp>
              <p:nvSpPr>
                <p:cNvPr id="40" name="Lightning Bolt 39">
                  <a:extLst>
                    <a:ext uri="{FF2B5EF4-FFF2-40B4-BE49-F238E27FC236}">
                      <a16:creationId xmlns:a16="http://schemas.microsoft.com/office/drawing/2014/main" id="{93A7A1D5-A9CD-25F2-FE5A-A2F6E8CE2193}"/>
                    </a:ext>
                  </a:extLst>
                </p:cNvPr>
                <p:cNvSpPr/>
                <p:nvPr/>
              </p:nvSpPr>
              <p:spPr>
                <a:xfrm rot="19965343">
                  <a:off x="6135946" y="4063930"/>
                  <a:ext cx="760257" cy="406400"/>
                </a:xfrm>
                <a:prstGeom prst="lightningBolt">
                  <a:avLst/>
                </a:prstGeom>
                <a:solidFill>
                  <a:srgbClr val="CDC9C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A53878B-4570-E1AF-F27E-33F45B225AD9}"/>
                    </a:ext>
                  </a:extLst>
                </p:cNvPr>
                <p:cNvCxnSpPr/>
                <p:nvPr/>
              </p:nvCxnSpPr>
              <p:spPr>
                <a:xfrm>
                  <a:off x="6591548" y="3854161"/>
                  <a:ext cx="113385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AFAEB9F-2C26-2811-4AFF-EFE0AC37AC6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6173361" y="3859976"/>
                  <a:ext cx="423087" cy="41148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FF926EC-82B1-2E91-D141-0B0959E770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786" y="4296856"/>
                  <a:ext cx="261014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Freeform 860">
                <a:extLst>
                  <a:ext uri="{FF2B5EF4-FFF2-40B4-BE49-F238E27FC236}">
                    <a16:creationId xmlns:a16="http://schemas.microsoft.com/office/drawing/2014/main" id="{43E60431-96AA-73FD-7E0D-ED94665F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378" y="3865501"/>
                <a:ext cx="1723335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7" name="Line 853">
              <a:extLst>
                <a:ext uri="{FF2B5EF4-FFF2-40B4-BE49-F238E27FC236}">
                  <a16:creationId xmlns:a16="http://schemas.microsoft.com/office/drawing/2014/main" id="{8943250E-4538-8B17-2A50-98F480BDB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2488" y="5983782"/>
              <a:ext cx="1185062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2000" dirty="0">
                  <a:ea typeface="Times New Roman"/>
                  <a:cs typeface="Times New Roman"/>
                </a:rPr>
                <a:t>        d3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D5A858-A992-D045-94C2-DE6C2D92AB01}"/>
                </a:ext>
              </a:extLst>
            </p:cNvPr>
            <p:cNvGrpSpPr/>
            <p:nvPr/>
          </p:nvGrpSpPr>
          <p:grpSpPr>
            <a:xfrm>
              <a:off x="9033222" y="4776348"/>
              <a:ext cx="1082989" cy="919087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4" name="Oval 859">
                <a:extLst>
                  <a:ext uri="{FF2B5EF4-FFF2-40B4-BE49-F238E27FC236}">
                    <a16:creationId xmlns:a16="http://schemas.microsoft.com/office/drawing/2014/main" id="{A5B307D9-2B03-517D-E8F1-DE550CF9F9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" name="Oval 861">
                <a:extLst>
                  <a:ext uri="{FF2B5EF4-FFF2-40B4-BE49-F238E27FC236}">
                    <a16:creationId xmlns:a16="http://schemas.microsoft.com/office/drawing/2014/main" id="{53FF3D8E-2736-983C-8C78-F9394DC74F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" name="Oval 862">
                <a:extLst>
                  <a:ext uri="{FF2B5EF4-FFF2-40B4-BE49-F238E27FC236}">
                    <a16:creationId xmlns:a16="http://schemas.microsoft.com/office/drawing/2014/main" id="{B8A37DF0-6657-7D5A-2028-3249BD4481F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" name="Oval 863">
                <a:extLst>
                  <a:ext uri="{FF2B5EF4-FFF2-40B4-BE49-F238E27FC236}">
                    <a16:creationId xmlns:a16="http://schemas.microsoft.com/office/drawing/2014/main" id="{C4C5A301-61F2-89F1-7CC7-E7E4CF5B7E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Oval 863">
                <a:extLst>
                  <a:ext uri="{FF2B5EF4-FFF2-40B4-BE49-F238E27FC236}">
                    <a16:creationId xmlns:a16="http://schemas.microsoft.com/office/drawing/2014/main" id="{27205111-D0E5-0B71-D5AC-250CC3431B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695E26F-E28C-3B1F-954D-E3109228A455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34" name="Freeform 860">
                  <a:extLst>
                    <a:ext uri="{FF2B5EF4-FFF2-40B4-BE49-F238E27FC236}">
                      <a16:creationId xmlns:a16="http://schemas.microsoft.com/office/drawing/2014/main" id="{A9964CF0-0268-199B-DA01-2CE5FD09DD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5" name="Rectangle 864">
                  <a:extLst>
                    <a:ext uri="{FF2B5EF4-FFF2-40B4-BE49-F238E27FC236}">
                      <a16:creationId xmlns:a16="http://schemas.microsoft.com/office/drawing/2014/main" id="{AD6F42D6-23C7-6275-C0F9-6AF455B168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36" name="Freeform 865">
                  <a:extLst>
                    <a:ext uri="{FF2B5EF4-FFF2-40B4-BE49-F238E27FC236}">
                      <a16:creationId xmlns:a16="http://schemas.microsoft.com/office/drawing/2014/main" id="{8D48B376-6B28-C278-73CE-20960EB80D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7" name="Freeform 866">
                  <a:extLst>
                    <a:ext uri="{FF2B5EF4-FFF2-40B4-BE49-F238E27FC236}">
                      <a16:creationId xmlns:a16="http://schemas.microsoft.com/office/drawing/2014/main" id="{427EBA6F-FDBA-1559-5892-FBB648622B2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A62A485-415A-4FD1-B96C-D41940DEE02B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21" name="Oval 878">
                  <a:extLst>
                    <a:ext uri="{FF2B5EF4-FFF2-40B4-BE49-F238E27FC236}">
                      <a16:creationId xmlns:a16="http://schemas.microsoft.com/office/drawing/2014/main" id="{B4A4FB86-E359-01B8-4444-497F8D598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2" name="Rectangle 880">
                  <a:extLst>
                    <a:ext uri="{FF2B5EF4-FFF2-40B4-BE49-F238E27FC236}">
                      <a16:creationId xmlns:a16="http://schemas.microsoft.com/office/drawing/2014/main" id="{FE37A733-692A-8D52-BAC1-A5841DF35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3" name="Oval 878">
                  <a:extLst>
                    <a:ext uri="{FF2B5EF4-FFF2-40B4-BE49-F238E27FC236}">
                      <a16:creationId xmlns:a16="http://schemas.microsoft.com/office/drawing/2014/main" id="{A2F2776B-84E1-9ED0-7A42-E7F5DC44B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" name="Line 881">
                  <a:extLst>
                    <a:ext uri="{FF2B5EF4-FFF2-40B4-BE49-F238E27FC236}">
                      <a16:creationId xmlns:a16="http://schemas.microsoft.com/office/drawing/2014/main" id="{06077945-4911-6E36-B73A-73E766DF45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5" name="Line 882">
                  <a:extLst>
                    <a:ext uri="{FF2B5EF4-FFF2-40B4-BE49-F238E27FC236}">
                      <a16:creationId xmlns:a16="http://schemas.microsoft.com/office/drawing/2014/main" id="{011F3A02-AD36-9629-1687-1E1F523EC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6" name="Rectangle 880">
                  <a:extLst>
                    <a:ext uri="{FF2B5EF4-FFF2-40B4-BE49-F238E27FC236}">
                      <a16:creationId xmlns:a16="http://schemas.microsoft.com/office/drawing/2014/main" id="{2D909031-BDE8-3B48-304D-B8D05CDC3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" name="Oval 878">
                  <a:extLst>
                    <a:ext uri="{FF2B5EF4-FFF2-40B4-BE49-F238E27FC236}">
                      <a16:creationId xmlns:a16="http://schemas.microsoft.com/office/drawing/2014/main" id="{92EE780A-F66C-3D7B-9C8B-909914AED22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8" name="Line 882">
                  <a:extLst>
                    <a:ext uri="{FF2B5EF4-FFF2-40B4-BE49-F238E27FC236}">
                      <a16:creationId xmlns:a16="http://schemas.microsoft.com/office/drawing/2014/main" id="{08C69885-AE3B-8B54-1CAA-A3C6B6BC1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9" name="Line 882">
                  <a:extLst>
                    <a:ext uri="{FF2B5EF4-FFF2-40B4-BE49-F238E27FC236}">
                      <a16:creationId xmlns:a16="http://schemas.microsoft.com/office/drawing/2014/main" id="{A3CDABDE-84B1-1D72-EA1B-A38AC1C51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0" name="Line 884">
                  <a:extLst>
                    <a:ext uri="{FF2B5EF4-FFF2-40B4-BE49-F238E27FC236}">
                      <a16:creationId xmlns:a16="http://schemas.microsoft.com/office/drawing/2014/main" id="{3342740A-F6B9-26A9-EFEC-4823AB27B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1" name="Oval 885">
                  <a:extLst>
                    <a:ext uri="{FF2B5EF4-FFF2-40B4-BE49-F238E27FC236}">
                      <a16:creationId xmlns:a16="http://schemas.microsoft.com/office/drawing/2014/main" id="{37C5A089-257C-DFA8-BCDC-129322624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2" name="Line 881">
                  <a:extLst>
                    <a:ext uri="{FF2B5EF4-FFF2-40B4-BE49-F238E27FC236}">
                      <a16:creationId xmlns:a16="http://schemas.microsoft.com/office/drawing/2014/main" id="{698C576F-E3E3-A07C-00D0-DEE7CF88AC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3" name="Line 882">
                  <a:extLst>
                    <a:ext uri="{FF2B5EF4-FFF2-40B4-BE49-F238E27FC236}">
                      <a16:creationId xmlns:a16="http://schemas.microsoft.com/office/drawing/2014/main" id="{D39E7BD0-26D8-DF0B-0997-15B568100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8A635E2-6CDA-FB15-6CF1-FDD58F083EC1}"/>
                </a:ext>
              </a:extLst>
            </p:cNvPr>
            <p:cNvGrpSpPr/>
            <p:nvPr/>
          </p:nvGrpSpPr>
          <p:grpSpPr>
            <a:xfrm>
              <a:off x="9585068" y="5198205"/>
              <a:ext cx="484418" cy="380183"/>
              <a:chOff x="1012668" y="879687"/>
              <a:chExt cx="747559" cy="586700"/>
            </a:xfrm>
          </p:grpSpPr>
          <p:sp>
            <p:nvSpPr>
              <p:cNvPr id="10" name="Line 853">
                <a:extLst>
                  <a:ext uri="{FF2B5EF4-FFF2-40B4-BE49-F238E27FC236}">
                    <a16:creationId xmlns:a16="http://schemas.microsoft.com/office/drawing/2014/main" id="{18537972-60BE-0A63-498A-972A21560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876">
                <a:extLst>
                  <a:ext uri="{FF2B5EF4-FFF2-40B4-BE49-F238E27FC236}">
                    <a16:creationId xmlns:a16="http://schemas.microsoft.com/office/drawing/2014/main" id="{A63D1707-DA28-7E12-AC8C-B97DE3A616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879687"/>
                <a:ext cx="100" cy="474964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2" name="Rectangle 873">
                <a:extLst>
                  <a:ext uri="{FF2B5EF4-FFF2-40B4-BE49-F238E27FC236}">
                    <a16:creationId xmlns:a16="http://schemas.microsoft.com/office/drawing/2014/main" id="{7987B2D4-0FE0-EBE7-A36B-7E06E9445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3" name="Freeform 875">
                <a:extLst>
                  <a:ext uri="{FF2B5EF4-FFF2-40B4-BE49-F238E27FC236}">
                    <a16:creationId xmlns:a16="http://schemas.microsoft.com/office/drawing/2014/main" id="{5774778D-38BF-0FB0-DC75-ABE8FCF39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sz="2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4149"/>
            <a:ext cx="8839200" cy="582500"/>
          </a:xfrm>
        </p:spPr>
        <p:txBody>
          <a:bodyPr/>
          <a:lstStyle/>
          <a:p>
            <a:pPr eaLnBrk="1" hangingPunct="1"/>
            <a:r>
              <a:rPr lang="en-US" dirty="0"/>
              <a:t>Relevance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309925" y="5534539"/>
            <a:ext cx="5349730" cy="1183963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charset="0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: for each action below, is it relevant for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Times New Roman" charset="0"/>
              </a:rPr>
              <a:t>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0"/>
              </a:rPr>
              <a:t>load(r1,c1,d1)      load(r1,c1,d2)     put(r2,c1,d3)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0"/>
              </a:rPr>
              <a:t>move(r1,d1,d3)   move(r1,d3,d1)   move(r1,d2,d3)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3C1708-F34C-7540-9DB4-2C8B7695AE87}"/>
              </a:ext>
            </a:extLst>
          </p:cNvPr>
          <p:cNvGrpSpPr/>
          <p:nvPr/>
        </p:nvGrpSpPr>
        <p:grpSpPr>
          <a:xfrm>
            <a:off x="1718144" y="1097154"/>
            <a:ext cx="4102255" cy="1357663"/>
            <a:chOff x="4148923" y="4764780"/>
            <a:chExt cx="4102255" cy="135766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D2C95C-1ADF-FE44-AF25-7E3B4FF7CACC}"/>
                </a:ext>
              </a:extLst>
            </p:cNvPr>
            <p:cNvGrpSpPr/>
            <p:nvPr/>
          </p:nvGrpSpPr>
          <p:grpSpPr>
            <a:xfrm>
              <a:off x="6989866" y="4797441"/>
              <a:ext cx="1261312" cy="896371"/>
              <a:chOff x="7668987" y="2479503"/>
              <a:chExt cx="1261312" cy="896371"/>
            </a:xfrm>
          </p:grpSpPr>
          <p:sp>
            <p:nvSpPr>
              <p:cNvPr id="140" name="Rectangle 891">
                <a:extLst>
                  <a:ext uri="{FF2B5EF4-FFF2-40B4-BE49-F238E27FC236}">
                    <a16:creationId xmlns:a16="http://schemas.microsoft.com/office/drawing/2014/main" id="{44C78CB6-6A55-624F-93F8-84D2E846B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5117" y="3114264"/>
                <a:ext cx="65" cy="261610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Line 853">
                <a:extLst>
                  <a:ext uri="{FF2B5EF4-FFF2-40B4-BE49-F238E27FC236}">
                    <a16:creationId xmlns:a16="http://schemas.microsoft.com/office/drawing/2014/main" id="{1A0C8AEA-0693-0E47-8721-DF3251EBF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8987" y="3259451"/>
                <a:ext cx="533278" cy="39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320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EDF76BF4-C5F4-8946-91B0-9C8B4BBAB4E3}"/>
                  </a:ext>
                </a:extLst>
              </p:cNvPr>
              <p:cNvGrpSpPr/>
              <p:nvPr/>
            </p:nvGrpSpPr>
            <p:grpSpPr>
              <a:xfrm>
                <a:off x="7861324" y="2479503"/>
                <a:ext cx="1068975" cy="290646"/>
                <a:chOff x="4618723" y="2312726"/>
                <a:chExt cx="1649655" cy="448528"/>
              </a:xfrm>
            </p:grpSpPr>
            <p:sp>
              <p:nvSpPr>
                <p:cNvPr id="143" name="Freeform 860">
                  <a:extLst>
                    <a:ext uri="{FF2B5EF4-FFF2-40B4-BE49-F238E27FC236}">
                      <a16:creationId xmlns:a16="http://schemas.microsoft.com/office/drawing/2014/main" id="{9A3DEFE5-B416-B84A-A08C-BD0B36E15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316" y="2596201"/>
                  <a:ext cx="393192" cy="165053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B15EB361-D644-4F46-86AB-89A8D0D8D753}"/>
                    </a:ext>
                  </a:extLst>
                </p:cNvPr>
                <p:cNvCxnSpPr/>
                <p:nvPr/>
              </p:nvCxnSpPr>
              <p:spPr>
                <a:xfrm>
                  <a:off x="5143667" y="2312726"/>
                  <a:ext cx="1124711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Freeform 860">
                  <a:extLst>
                    <a:ext uri="{FF2B5EF4-FFF2-40B4-BE49-F238E27FC236}">
                      <a16:creationId xmlns:a16="http://schemas.microsoft.com/office/drawing/2014/main" id="{AB561355-B2E0-794C-9FC0-5A8E4577A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8723" y="2337339"/>
                  <a:ext cx="1213406" cy="411481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62" name="Rectangle 891">
              <a:extLst>
                <a:ext uri="{FF2B5EF4-FFF2-40B4-BE49-F238E27FC236}">
                  <a16:creationId xmlns:a16="http://schemas.microsoft.com/office/drawing/2014/main" id="{F1CC2BBD-E6E4-924E-9468-90C18E964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116" y="5438700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3" name="Rectangle 891">
              <a:extLst>
                <a:ext uri="{FF2B5EF4-FFF2-40B4-BE49-F238E27FC236}">
                  <a16:creationId xmlns:a16="http://schemas.microsoft.com/office/drawing/2014/main" id="{F420591D-0434-2C40-88CF-CA38FEC92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019" y="5502557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A7157DB-22F8-0140-8966-DA795685E537}"/>
                </a:ext>
              </a:extLst>
            </p:cNvPr>
            <p:cNvGrpSpPr/>
            <p:nvPr/>
          </p:nvGrpSpPr>
          <p:grpSpPr>
            <a:xfrm>
              <a:off x="4678873" y="4767569"/>
              <a:ext cx="1748270" cy="801164"/>
              <a:chOff x="1152149" y="2292224"/>
              <a:chExt cx="2428155" cy="1112728"/>
            </a:xfrm>
          </p:grpSpPr>
          <p:sp>
            <p:nvSpPr>
              <p:cNvPr id="136" name="Line 853">
                <a:extLst>
                  <a:ext uri="{FF2B5EF4-FFF2-40B4-BE49-F238E27FC236}">
                    <a16:creationId xmlns:a16="http://schemas.microsoft.com/office/drawing/2014/main" id="{15C2117D-D3ED-F342-B41F-8F8D1CE50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BF96666-FAA2-D743-9C60-A46585309A6D}"/>
                  </a:ext>
                </a:extLst>
              </p:cNvPr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Freeform 860">
                <a:extLst>
                  <a:ext uri="{FF2B5EF4-FFF2-40B4-BE49-F238E27FC236}">
                    <a16:creationId xmlns:a16="http://schemas.microsoft.com/office/drawing/2014/main" id="{7A22FB99-4550-1F40-8B45-F1B922C09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Freeform 860">
                <a:extLst>
                  <a:ext uri="{FF2B5EF4-FFF2-40B4-BE49-F238E27FC236}">
                    <a16:creationId xmlns:a16="http://schemas.microsoft.com/office/drawing/2014/main" id="{43009774-2CE6-2544-8D70-F9BBF8C97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43B546C-E41F-9B46-B2EE-5EBA1989B050}"/>
                </a:ext>
              </a:extLst>
            </p:cNvPr>
            <p:cNvCxnSpPr/>
            <p:nvPr/>
          </p:nvCxnSpPr>
          <p:spPr>
            <a:xfrm>
              <a:off x="6131668" y="5595246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860">
              <a:extLst>
                <a:ext uri="{FF2B5EF4-FFF2-40B4-BE49-F238E27FC236}">
                  <a16:creationId xmlns:a16="http://schemas.microsoft.com/office/drawing/2014/main" id="{CD39B300-6FED-0147-8A9E-EE415E50F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08" y="5638679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7" name="Freeform 860">
              <a:extLst>
                <a:ext uri="{FF2B5EF4-FFF2-40B4-BE49-F238E27FC236}">
                  <a16:creationId xmlns:a16="http://schemas.microsoft.com/office/drawing/2014/main" id="{44FFA8B6-A076-934E-856E-9E0AA5BB2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2717" y="5595390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8" name="Line 853">
              <a:extLst>
                <a:ext uri="{FF2B5EF4-FFF2-40B4-BE49-F238E27FC236}">
                  <a16:creationId xmlns:a16="http://schemas.microsoft.com/office/drawing/2014/main" id="{78C558D9-536B-1747-85C2-B790931CC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2234" y="6118081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t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69" name="Line 853">
              <a:extLst>
                <a:ext uri="{FF2B5EF4-FFF2-40B4-BE49-F238E27FC236}">
                  <a16:creationId xmlns:a16="http://schemas.microsoft.com/office/drawing/2014/main" id="{837AFE89-FC79-E441-A47E-62B8716A6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923" y="611371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t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70" name="Line 853">
              <a:extLst>
                <a:ext uri="{FF2B5EF4-FFF2-40B4-BE49-F238E27FC236}">
                  <a16:creationId xmlns:a16="http://schemas.microsoft.com/office/drawing/2014/main" id="{2A7C4CB1-CE5E-404F-B4B0-129B5771A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1067" y="5196311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326151-6E96-574A-8B85-38473C4C5B13}"/>
                </a:ext>
              </a:extLst>
            </p:cNvPr>
            <p:cNvGrpSpPr/>
            <p:nvPr/>
          </p:nvGrpSpPr>
          <p:grpSpPr>
            <a:xfrm>
              <a:off x="4857832" y="4764780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12" name="Oval 859">
                <a:extLst>
                  <a:ext uri="{FF2B5EF4-FFF2-40B4-BE49-F238E27FC236}">
                    <a16:creationId xmlns:a16="http://schemas.microsoft.com/office/drawing/2014/main" id="{26421398-1417-9E44-AF30-31EF6433CB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3" name="Oval 861">
                <a:extLst>
                  <a:ext uri="{FF2B5EF4-FFF2-40B4-BE49-F238E27FC236}">
                    <a16:creationId xmlns:a16="http://schemas.microsoft.com/office/drawing/2014/main" id="{AA9503DF-12E6-4346-B521-0C23EA96ED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4" name="Oval 862">
                <a:extLst>
                  <a:ext uri="{FF2B5EF4-FFF2-40B4-BE49-F238E27FC236}">
                    <a16:creationId xmlns:a16="http://schemas.microsoft.com/office/drawing/2014/main" id="{93B72785-EE0E-2942-9BC9-57EEC5C709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3">
                <a:extLst>
                  <a:ext uri="{FF2B5EF4-FFF2-40B4-BE49-F238E27FC236}">
                    <a16:creationId xmlns:a16="http://schemas.microsoft.com/office/drawing/2014/main" id="{3603161C-ED5E-D34C-A096-76B44C3AB2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3">
                <a:extLst>
                  <a:ext uri="{FF2B5EF4-FFF2-40B4-BE49-F238E27FC236}">
                    <a16:creationId xmlns:a16="http://schemas.microsoft.com/office/drawing/2014/main" id="{88FE4973-4D4F-D947-BA66-D7BE3044C78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07367791-E03C-314E-BDAD-E4F2951B563F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32" name="Freeform 860">
                  <a:extLst>
                    <a:ext uri="{FF2B5EF4-FFF2-40B4-BE49-F238E27FC236}">
                      <a16:creationId xmlns:a16="http://schemas.microsoft.com/office/drawing/2014/main" id="{E83F3A7B-2874-3144-944C-BAEC8AC754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3" name="Rectangle 864">
                  <a:extLst>
                    <a:ext uri="{FF2B5EF4-FFF2-40B4-BE49-F238E27FC236}">
                      <a16:creationId xmlns:a16="http://schemas.microsoft.com/office/drawing/2014/main" id="{F807ADCD-2B48-804A-9868-87D02DD30B2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34" name="Freeform 865">
                  <a:extLst>
                    <a:ext uri="{FF2B5EF4-FFF2-40B4-BE49-F238E27FC236}">
                      <a16:creationId xmlns:a16="http://schemas.microsoft.com/office/drawing/2014/main" id="{1BFDF5DA-1590-E146-92C3-53B1C12105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5" name="Freeform 866">
                  <a:extLst>
                    <a:ext uri="{FF2B5EF4-FFF2-40B4-BE49-F238E27FC236}">
                      <a16:creationId xmlns:a16="http://schemas.microsoft.com/office/drawing/2014/main" id="{CB204018-E01D-144F-9545-1E29EBE214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BE7AEE3-BE53-5B42-9D9E-8B206E7CA605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19" name="Oval 878">
                  <a:extLst>
                    <a:ext uri="{FF2B5EF4-FFF2-40B4-BE49-F238E27FC236}">
                      <a16:creationId xmlns:a16="http://schemas.microsoft.com/office/drawing/2014/main" id="{6DB9B40A-F78E-3640-B9D8-0E2652BEE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Rectangle 880">
                  <a:extLst>
                    <a:ext uri="{FF2B5EF4-FFF2-40B4-BE49-F238E27FC236}">
                      <a16:creationId xmlns:a16="http://schemas.microsoft.com/office/drawing/2014/main" id="{801608AF-A16A-C241-8734-90B67F568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Oval 878">
                  <a:extLst>
                    <a:ext uri="{FF2B5EF4-FFF2-40B4-BE49-F238E27FC236}">
                      <a16:creationId xmlns:a16="http://schemas.microsoft.com/office/drawing/2014/main" id="{9FC35463-3273-374F-B27F-ECC88B184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Line 881">
                  <a:extLst>
                    <a:ext uri="{FF2B5EF4-FFF2-40B4-BE49-F238E27FC236}">
                      <a16:creationId xmlns:a16="http://schemas.microsoft.com/office/drawing/2014/main" id="{F4DA8144-DE42-3A47-B3E5-4F0F4BA76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Line 882">
                  <a:extLst>
                    <a:ext uri="{FF2B5EF4-FFF2-40B4-BE49-F238E27FC236}">
                      <a16:creationId xmlns:a16="http://schemas.microsoft.com/office/drawing/2014/main" id="{4AF4559E-8820-BA4B-A760-C690E28F4F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4" name="Rectangle 880">
                  <a:extLst>
                    <a:ext uri="{FF2B5EF4-FFF2-40B4-BE49-F238E27FC236}">
                      <a16:creationId xmlns:a16="http://schemas.microsoft.com/office/drawing/2014/main" id="{7CB24B86-0352-EE41-8D0E-B1AC51CD5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5" name="Oval 878">
                  <a:extLst>
                    <a:ext uri="{FF2B5EF4-FFF2-40B4-BE49-F238E27FC236}">
                      <a16:creationId xmlns:a16="http://schemas.microsoft.com/office/drawing/2014/main" id="{6FA0FB65-4033-9741-BDBE-9DD7D9AE46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6" name="Line 882">
                  <a:extLst>
                    <a:ext uri="{FF2B5EF4-FFF2-40B4-BE49-F238E27FC236}">
                      <a16:creationId xmlns:a16="http://schemas.microsoft.com/office/drawing/2014/main" id="{6B4F77C4-24D1-554F-AF41-8D21DF3DA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7" name="Line 882">
                  <a:extLst>
                    <a:ext uri="{FF2B5EF4-FFF2-40B4-BE49-F238E27FC236}">
                      <a16:creationId xmlns:a16="http://schemas.microsoft.com/office/drawing/2014/main" id="{E565EDE5-7B61-B740-8539-5B93C22D1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8" name="Line 884">
                  <a:extLst>
                    <a:ext uri="{FF2B5EF4-FFF2-40B4-BE49-F238E27FC236}">
                      <a16:creationId xmlns:a16="http://schemas.microsoft.com/office/drawing/2014/main" id="{DF98B13B-2FA1-944A-A396-CB5488C4B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9" name="Oval 885">
                  <a:extLst>
                    <a:ext uri="{FF2B5EF4-FFF2-40B4-BE49-F238E27FC236}">
                      <a16:creationId xmlns:a16="http://schemas.microsoft.com/office/drawing/2014/main" id="{30B6B664-85C7-2D4D-B33C-017E33D9E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0" name="Line 881">
                  <a:extLst>
                    <a:ext uri="{FF2B5EF4-FFF2-40B4-BE49-F238E27FC236}">
                      <a16:creationId xmlns:a16="http://schemas.microsoft.com/office/drawing/2014/main" id="{03081383-E231-5447-AC36-94EFC0075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31" name="Line 882">
                  <a:extLst>
                    <a:ext uri="{FF2B5EF4-FFF2-40B4-BE49-F238E27FC236}">
                      <a16:creationId xmlns:a16="http://schemas.microsoft.com/office/drawing/2014/main" id="{26812DFB-5971-DD49-BFF3-57D222962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C03ADF7-7417-544C-A4C3-20A095F1F9DF}"/>
                </a:ext>
              </a:extLst>
            </p:cNvPr>
            <p:cNvGrpSpPr/>
            <p:nvPr/>
          </p:nvGrpSpPr>
          <p:grpSpPr>
            <a:xfrm>
              <a:off x="4267089" y="5735002"/>
              <a:ext cx="538242" cy="343668"/>
              <a:chOff x="1012668" y="989071"/>
              <a:chExt cx="747559" cy="477316"/>
            </a:xfrm>
          </p:grpSpPr>
          <p:sp>
            <p:nvSpPr>
              <p:cNvPr id="108" name="Line 853">
                <a:extLst>
                  <a:ext uri="{FF2B5EF4-FFF2-40B4-BE49-F238E27FC236}">
                    <a16:creationId xmlns:a16="http://schemas.microsoft.com/office/drawing/2014/main" id="{CFBF7BC0-BE9A-FC4A-B83E-65CF160DE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Rectangle 876">
                <a:extLst>
                  <a:ext uri="{FF2B5EF4-FFF2-40B4-BE49-F238E27FC236}">
                    <a16:creationId xmlns:a16="http://schemas.microsoft.com/office/drawing/2014/main" id="{380A5E70-F17A-5549-866E-3B336080696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10" name="Rectangle 873">
                <a:extLst>
                  <a:ext uri="{FF2B5EF4-FFF2-40B4-BE49-F238E27FC236}">
                    <a16:creationId xmlns:a16="http://schemas.microsoft.com/office/drawing/2014/main" id="{1998DF4C-A755-9849-AE36-DF2080119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11" name="Freeform 875">
                <a:extLst>
                  <a:ext uri="{FF2B5EF4-FFF2-40B4-BE49-F238E27FC236}">
                    <a16:creationId xmlns:a16="http://schemas.microsoft.com/office/drawing/2014/main" id="{FD0BE899-CC36-D24E-959C-CCC66282C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994C3EF-D6D4-7F48-92D7-AEBEF17B2359}"/>
                </a:ext>
              </a:extLst>
            </p:cNvPr>
            <p:cNvGrpSpPr/>
            <p:nvPr/>
          </p:nvGrpSpPr>
          <p:grpSpPr>
            <a:xfrm>
              <a:off x="6850921" y="4977012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84" name="Oval 859">
                <a:extLst>
                  <a:ext uri="{FF2B5EF4-FFF2-40B4-BE49-F238E27FC236}">
                    <a16:creationId xmlns:a16="http://schemas.microsoft.com/office/drawing/2014/main" id="{DBE0A215-135B-FA45-8320-BDAB4492B22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5" name="Oval 861">
                <a:extLst>
                  <a:ext uri="{FF2B5EF4-FFF2-40B4-BE49-F238E27FC236}">
                    <a16:creationId xmlns:a16="http://schemas.microsoft.com/office/drawing/2014/main" id="{AF591E1C-A95B-394A-B9B8-BC369A5847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6" name="Oval 862">
                <a:extLst>
                  <a:ext uri="{FF2B5EF4-FFF2-40B4-BE49-F238E27FC236}">
                    <a16:creationId xmlns:a16="http://schemas.microsoft.com/office/drawing/2014/main" id="{7A1341D4-8A1A-564B-A676-9C4D176F28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7" name="Oval 863">
                <a:extLst>
                  <a:ext uri="{FF2B5EF4-FFF2-40B4-BE49-F238E27FC236}">
                    <a16:creationId xmlns:a16="http://schemas.microsoft.com/office/drawing/2014/main" id="{8737DF13-1E17-7C46-A7BE-EF156706F9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Oval 863">
                <a:extLst>
                  <a:ext uri="{FF2B5EF4-FFF2-40B4-BE49-F238E27FC236}">
                    <a16:creationId xmlns:a16="http://schemas.microsoft.com/office/drawing/2014/main" id="{19A2A3A8-5075-8F42-B9A7-4A14763540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5749B573-70AC-2D4A-8A9E-10D54AAECEAB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04" name="Freeform 860">
                  <a:extLst>
                    <a:ext uri="{FF2B5EF4-FFF2-40B4-BE49-F238E27FC236}">
                      <a16:creationId xmlns:a16="http://schemas.microsoft.com/office/drawing/2014/main" id="{A3875E8A-FB50-DC45-A422-23762D4B11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5" name="Rectangle 864">
                  <a:extLst>
                    <a:ext uri="{FF2B5EF4-FFF2-40B4-BE49-F238E27FC236}">
                      <a16:creationId xmlns:a16="http://schemas.microsoft.com/office/drawing/2014/main" id="{03DB3F68-D874-BC4C-ABF8-1070087F47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06" name="Freeform 865">
                  <a:extLst>
                    <a:ext uri="{FF2B5EF4-FFF2-40B4-BE49-F238E27FC236}">
                      <a16:creationId xmlns:a16="http://schemas.microsoft.com/office/drawing/2014/main" id="{11D65FC9-FB40-6149-8501-61A1ADF1E02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7" name="Freeform 866">
                  <a:extLst>
                    <a:ext uri="{FF2B5EF4-FFF2-40B4-BE49-F238E27FC236}">
                      <a16:creationId xmlns:a16="http://schemas.microsoft.com/office/drawing/2014/main" id="{3F7FD063-E99E-6748-95AF-F2D05E1A42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CC19093-B8AD-544B-8A55-3A0E4D97DC4E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91" name="Oval 878">
                  <a:extLst>
                    <a:ext uri="{FF2B5EF4-FFF2-40B4-BE49-F238E27FC236}">
                      <a16:creationId xmlns:a16="http://schemas.microsoft.com/office/drawing/2014/main" id="{4EAA53BD-4D9B-CA4E-9AEE-352B6E2DE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Rectangle 880">
                  <a:extLst>
                    <a:ext uri="{FF2B5EF4-FFF2-40B4-BE49-F238E27FC236}">
                      <a16:creationId xmlns:a16="http://schemas.microsoft.com/office/drawing/2014/main" id="{A379751F-AB5E-AC41-B2CD-7BEF4E2E8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78">
                  <a:extLst>
                    <a:ext uri="{FF2B5EF4-FFF2-40B4-BE49-F238E27FC236}">
                      <a16:creationId xmlns:a16="http://schemas.microsoft.com/office/drawing/2014/main" id="{0F0D95B7-75E2-8D43-B1F8-1520A2BA1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1">
                  <a:extLst>
                    <a:ext uri="{FF2B5EF4-FFF2-40B4-BE49-F238E27FC236}">
                      <a16:creationId xmlns:a16="http://schemas.microsoft.com/office/drawing/2014/main" id="{73F72C2A-E8E8-924B-9A54-F2C7485AC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Line 882">
                  <a:extLst>
                    <a:ext uri="{FF2B5EF4-FFF2-40B4-BE49-F238E27FC236}">
                      <a16:creationId xmlns:a16="http://schemas.microsoft.com/office/drawing/2014/main" id="{20A89811-B899-0E42-B5D5-40244D968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Rectangle 880">
                  <a:extLst>
                    <a:ext uri="{FF2B5EF4-FFF2-40B4-BE49-F238E27FC236}">
                      <a16:creationId xmlns:a16="http://schemas.microsoft.com/office/drawing/2014/main" id="{64440E1A-90D0-8C45-A388-A800F004AF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Oval 878">
                  <a:extLst>
                    <a:ext uri="{FF2B5EF4-FFF2-40B4-BE49-F238E27FC236}">
                      <a16:creationId xmlns:a16="http://schemas.microsoft.com/office/drawing/2014/main" id="{A3BD2BB7-3789-EA4D-825E-55FDBC5C73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Line 882">
                  <a:extLst>
                    <a:ext uri="{FF2B5EF4-FFF2-40B4-BE49-F238E27FC236}">
                      <a16:creationId xmlns:a16="http://schemas.microsoft.com/office/drawing/2014/main" id="{580C21AF-F56F-AD44-AB4A-1CA60287E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9" name="Line 882">
                  <a:extLst>
                    <a:ext uri="{FF2B5EF4-FFF2-40B4-BE49-F238E27FC236}">
                      <a16:creationId xmlns:a16="http://schemas.microsoft.com/office/drawing/2014/main" id="{FEBFBD70-784A-164C-982C-654F3D198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0" name="Line 884">
                  <a:extLst>
                    <a:ext uri="{FF2B5EF4-FFF2-40B4-BE49-F238E27FC236}">
                      <a16:creationId xmlns:a16="http://schemas.microsoft.com/office/drawing/2014/main" id="{0C49A297-9A52-8F42-93ED-0012E0051B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1" name="Oval 885">
                  <a:extLst>
                    <a:ext uri="{FF2B5EF4-FFF2-40B4-BE49-F238E27FC236}">
                      <a16:creationId xmlns:a16="http://schemas.microsoft.com/office/drawing/2014/main" id="{11198E1A-F722-F64C-B40D-460A94FB7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Line 881">
                  <a:extLst>
                    <a:ext uri="{FF2B5EF4-FFF2-40B4-BE49-F238E27FC236}">
                      <a16:creationId xmlns:a16="http://schemas.microsoft.com/office/drawing/2014/main" id="{ABF55694-FC0A-3B4E-B207-852077C514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3" name="Line 882">
                  <a:extLst>
                    <a:ext uri="{FF2B5EF4-FFF2-40B4-BE49-F238E27FC236}">
                      <a16:creationId xmlns:a16="http://schemas.microsoft.com/office/drawing/2014/main" id="{672F3084-4E8A-8B43-A482-3E23E1255C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E89D45-FFE7-2447-9063-7C8DAD37B3B8}"/>
                </a:ext>
              </a:extLst>
            </p:cNvPr>
            <p:cNvGrpSpPr/>
            <p:nvPr/>
          </p:nvGrpSpPr>
          <p:grpSpPr>
            <a:xfrm>
              <a:off x="4709156" y="5732193"/>
              <a:ext cx="538242" cy="343668"/>
              <a:chOff x="1012668" y="989071"/>
              <a:chExt cx="747559" cy="477316"/>
            </a:xfrm>
          </p:grpSpPr>
          <p:sp>
            <p:nvSpPr>
              <p:cNvPr id="80" name="Line 853">
                <a:extLst>
                  <a:ext uri="{FF2B5EF4-FFF2-40B4-BE49-F238E27FC236}">
                    <a16:creationId xmlns:a16="http://schemas.microsoft.com/office/drawing/2014/main" id="{47346255-89C4-AB40-94B7-3F73EEB41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44719"/>
                <a:ext cx="600569" cy="7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1" name="Rectangle 876">
                <a:extLst>
                  <a:ext uri="{FF2B5EF4-FFF2-40B4-BE49-F238E27FC236}">
                    <a16:creationId xmlns:a16="http://schemas.microsoft.com/office/drawing/2014/main" id="{760CD9DD-7DA3-4E49-A66F-A508B1CFD9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82" name="Rectangle 873">
                <a:extLst>
                  <a:ext uri="{FF2B5EF4-FFF2-40B4-BE49-F238E27FC236}">
                    <a16:creationId xmlns:a16="http://schemas.microsoft.com/office/drawing/2014/main" id="{D50930E6-A8A8-F449-B946-9E852462F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83" name="Freeform 875">
                <a:extLst>
                  <a:ext uri="{FF2B5EF4-FFF2-40B4-BE49-F238E27FC236}">
                    <a16:creationId xmlns:a16="http://schemas.microsoft.com/office/drawing/2014/main" id="{81E597D9-6518-9542-8B1C-BCECD41D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ED5A204-01A5-DD47-9E06-8D14D9862911}"/>
                </a:ext>
              </a:extLst>
            </p:cNvPr>
            <p:cNvGrpSpPr/>
            <p:nvPr/>
          </p:nvGrpSpPr>
          <p:grpSpPr>
            <a:xfrm>
              <a:off x="5144406" y="5732193"/>
              <a:ext cx="538242" cy="343668"/>
              <a:chOff x="1012668" y="989071"/>
              <a:chExt cx="747559" cy="477316"/>
            </a:xfrm>
          </p:grpSpPr>
          <p:sp>
            <p:nvSpPr>
              <p:cNvPr id="76" name="Line 853">
                <a:extLst>
                  <a:ext uri="{FF2B5EF4-FFF2-40B4-BE49-F238E27FC236}">
                    <a16:creationId xmlns:a16="http://schemas.microsoft.com/office/drawing/2014/main" id="{C730FDBB-6147-464A-B80B-5D41A57A0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44719"/>
                <a:ext cx="600569" cy="7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7" name="Rectangle 876">
                <a:extLst>
                  <a:ext uri="{FF2B5EF4-FFF2-40B4-BE49-F238E27FC236}">
                    <a16:creationId xmlns:a16="http://schemas.microsoft.com/office/drawing/2014/main" id="{810D47A3-206E-1449-9002-A23CD7E0AE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78" name="Rectangle 873">
                <a:extLst>
                  <a:ext uri="{FF2B5EF4-FFF2-40B4-BE49-F238E27FC236}">
                    <a16:creationId xmlns:a16="http://schemas.microsoft.com/office/drawing/2014/main" id="{03D59A4E-9B1D-5241-9A69-DEE0D2F1D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79" name="Freeform 875">
                <a:extLst>
                  <a:ext uri="{FF2B5EF4-FFF2-40B4-BE49-F238E27FC236}">
                    <a16:creationId xmlns:a16="http://schemas.microsoft.com/office/drawing/2014/main" id="{7E647798-C2EF-EF40-99FD-0B683AE5C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147" name="Content Placeholder 4">
            <a:extLst>
              <a:ext uri="{FF2B5EF4-FFF2-40B4-BE49-F238E27FC236}">
                <a16:creationId xmlns:a16="http://schemas.microsoft.com/office/drawing/2014/main" id="{B9AEDDD7-F6C0-3F4A-86D5-E34A98470A76}"/>
              </a:ext>
            </a:extLst>
          </p:cNvPr>
          <p:cNvSpPr txBox="1">
            <a:spLocks/>
          </p:cNvSpPr>
          <p:nvPr/>
        </p:nvSpPr>
        <p:spPr>
          <a:xfrm>
            <a:off x="6296300" y="679575"/>
            <a:ext cx="4520483" cy="4797107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11113">
              <a:buNone/>
              <a:tabLst>
                <a:tab pos="341313" algn="l"/>
                <a:tab pos="4338638" algn="l"/>
              </a:tabLst>
            </a:pPr>
            <a:r>
              <a:rPr lang="en-US" kern="0" dirty="0">
                <a:latin typeface="Calibri"/>
              </a:rPr>
              <a:t>move</a:t>
            </a:r>
            <a:r>
              <a:rPr lang="en-US" kern="0" dirty="0"/>
              <a:t>(</a:t>
            </a:r>
            <a:r>
              <a:rPr lang="en-US" i="1" kern="0" dirty="0" err="1"/>
              <a:t>r,l,m</a:t>
            </a:r>
            <a:r>
              <a:rPr lang="en-US" kern="0" dirty="0"/>
              <a:t>)</a:t>
            </a:r>
            <a:br>
              <a:rPr lang="en-US" kern="0" dirty="0"/>
            </a:br>
            <a:r>
              <a:rPr lang="en-US" kern="0" dirty="0"/>
              <a:t>	pre: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en-US" i="1" kern="0" dirty="0">
                <a:latin typeface="Times New Roman"/>
                <a:cs typeface="Times New Roman"/>
              </a:rPr>
              <a:t>r</a:t>
            </a:r>
            <a:r>
              <a:rPr lang="en-US" kern="0" dirty="0">
                <a:latin typeface="Times New Roman"/>
                <a:cs typeface="Times New Roman"/>
              </a:rPr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en-US" i="1" kern="0" dirty="0"/>
              <a:t>l</a:t>
            </a:r>
            <a:r>
              <a:rPr lang="en-US" kern="0" dirty="0"/>
              <a:t>, </a:t>
            </a:r>
            <a:r>
              <a:rPr lang="en-US" kern="0" dirty="0">
                <a:latin typeface="Calibri"/>
              </a:rPr>
              <a:t>adjacent</a:t>
            </a:r>
            <a:r>
              <a:rPr lang="en-US" kern="0" dirty="0"/>
              <a:t>(</a:t>
            </a:r>
            <a:r>
              <a:rPr lang="en-US" i="1" kern="0" dirty="0" err="1"/>
              <a:t>l,m</a:t>
            </a:r>
            <a:r>
              <a:rPr lang="en-US" kern="0" dirty="0"/>
              <a:t>)</a:t>
            </a:r>
            <a:br>
              <a:rPr lang="en-US" kern="0" dirty="0"/>
            </a:br>
            <a:r>
              <a:rPr lang="en-US" kern="0" dirty="0"/>
              <a:t>	eff: </a:t>
            </a:r>
            <a:r>
              <a:rPr lang="ro-RO" kern="0" baseline="-25000" dirty="0"/>
              <a:t>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en-US" i="1" kern="0" dirty="0">
                <a:latin typeface="Times New Roman"/>
                <a:cs typeface="Times New Roman"/>
              </a:rPr>
              <a:t>r</a:t>
            </a:r>
            <a:r>
              <a:rPr lang="en-US" kern="0" dirty="0">
                <a:latin typeface="Times New Roman"/>
                <a:cs typeface="Times New Roman"/>
              </a:rPr>
              <a:t>)</a:t>
            </a:r>
            <a:r>
              <a:rPr lang="en-US" kern="0" dirty="0"/>
              <a:t> ← </a:t>
            </a:r>
            <a:r>
              <a:rPr lang="en-US" i="1" kern="0" dirty="0"/>
              <a:t>m</a:t>
            </a:r>
            <a:br>
              <a:rPr lang="en-US" i="1" kern="0" baseline="-25000" dirty="0"/>
            </a:br>
            <a:endParaRPr lang="en-US" i="1" kern="0" baseline="-25000" dirty="0"/>
          </a:p>
          <a:p>
            <a:pPr marL="0" indent="11113">
              <a:buNone/>
              <a:tabLst>
                <a:tab pos="341313" algn="l"/>
                <a:tab pos="4338638" algn="l"/>
              </a:tabLst>
            </a:pPr>
            <a:r>
              <a:rPr lang="en-US" kern="0" dirty="0">
                <a:latin typeface="Calibri"/>
              </a:rPr>
              <a:t>load(</a:t>
            </a:r>
            <a:r>
              <a:rPr lang="ro-RO" i="1" kern="0" dirty="0" err="1"/>
              <a:t>r,c,l</a:t>
            </a:r>
            <a:r>
              <a:rPr lang="ro-RO" kern="0" dirty="0"/>
              <a:t>)</a:t>
            </a:r>
            <a:br>
              <a:rPr lang="ro-RO" kern="0" dirty="0"/>
            </a:br>
            <a:r>
              <a:rPr lang="ro-RO" kern="0" dirty="0"/>
              <a:t>	pre: </a:t>
            </a:r>
            <a:r>
              <a:rPr lang="ro-RO" kern="0" dirty="0">
                <a:latin typeface="Calibri"/>
              </a:rPr>
              <a:t>cargo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r</a:t>
            </a:r>
            <a:r>
              <a:rPr lang="ro-RO" kern="0" dirty="0">
                <a:latin typeface="Times New Roman"/>
                <a:cs typeface="Times New Roman"/>
              </a:rPr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ro-RO" kern="0" dirty="0" err="1">
                <a:latin typeface="Calibri"/>
              </a:rPr>
              <a:t>nil</a:t>
            </a:r>
            <a:r>
              <a:rPr lang="ro-RO" kern="0" dirty="0">
                <a:latin typeface="Calibri"/>
              </a:rPr>
              <a:t>, 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en-US" i="1" kern="0" dirty="0"/>
              <a:t>r</a:t>
            </a:r>
            <a:r>
              <a:rPr lang="en-US" kern="0" dirty="0"/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en-US" i="1" kern="0" dirty="0"/>
              <a:t>l</a:t>
            </a:r>
            <a:r>
              <a:rPr lang="en-US" kern="0" dirty="0"/>
              <a:t>,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c</a:t>
            </a:r>
            <a:r>
              <a:rPr lang="ro-RO" kern="0" dirty="0"/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ro-RO" i="1" kern="0" dirty="0"/>
              <a:t>l</a:t>
            </a:r>
            <a:r>
              <a:rPr lang="ro-RO" kern="0" dirty="0"/>
              <a:t> </a:t>
            </a:r>
            <a:br>
              <a:rPr lang="ro-RO" kern="0" dirty="0">
                <a:latin typeface="Calibri"/>
              </a:rPr>
            </a:br>
            <a:r>
              <a:rPr lang="ro-RO" kern="0" dirty="0">
                <a:latin typeface="Calibri"/>
              </a:rPr>
              <a:t>	</a:t>
            </a:r>
            <a:r>
              <a:rPr lang="ro-RO" kern="0" dirty="0" err="1"/>
              <a:t>eff</a:t>
            </a:r>
            <a:r>
              <a:rPr lang="ro-RO" kern="0" dirty="0"/>
              <a:t>: </a:t>
            </a:r>
            <a:r>
              <a:rPr lang="ro-RO" kern="0" baseline="-25000" dirty="0"/>
              <a:t> </a:t>
            </a:r>
            <a:r>
              <a:rPr lang="ro-RO" kern="0" dirty="0">
                <a:latin typeface="Calibri"/>
              </a:rPr>
              <a:t>cargo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r</a:t>
            </a:r>
            <a:r>
              <a:rPr lang="ro-RO" kern="0" dirty="0">
                <a:latin typeface="Times New Roman"/>
                <a:cs typeface="Times New Roman"/>
              </a:rPr>
              <a:t>)</a:t>
            </a:r>
            <a:r>
              <a:rPr lang="ro-RO" kern="0" dirty="0"/>
              <a:t> ← </a:t>
            </a:r>
            <a:r>
              <a:rPr lang="ro-RO" i="1" kern="0" dirty="0">
                <a:cs typeface="Times New Roman"/>
              </a:rPr>
              <a:t>c</a:t>
            </a:r>
            <a:r>
              <a:rPr lang="ro-RO" kern="0" dirty="0"/>
              <a:t>, </a:t>
            </a:r>
            <a:r>
              <a:rPr lang="ro-RO" kern="0" dirty="0">
                <a:latin typeface="Calibri"/>
              </a:rPr>
              <a:t>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/>
              <a:t>c</a:t>
            </a:r>
            <a:r>
              <a:rPr lang="ro-RO" kern="0" dirty="0"/>
              <a:t>) ← </a:t>
            </a:r>
            <a:r>
              <a:rPr lang="ro-RO" i="1" kern="0" dirty="0"/>
              <a:t>r</a:t>
            </a:r>
            <a:br>
              <a:rPr lang="en-US" i="1" kern="0" baseline="-25000" dirty="0"/>
            </a:br>
            <a:endParaRPr lang="ro-RO" i="1" kern="0" baseline="-25000" dirty="0"/>
          </a:p>
          <a:p>
            <a:pPr marL="0" indent="11113">
              <a:buNone/>
              <a:tabLst>
                <a:tab pos="341313" algn="l"/>
                <a:tab pos="4338638" algn="l"/>
              </a:tabLst>
            </a:pPr>
            <a:r>
              <a:rPr lang="ro-RO" kern="0" dirty="0">
                <a:latin typeface="Calibri"/>
              </a:rPr>
              <a:t>put(</a:t>
            </a:r>
            <a:r>
              <a:rPr lang="ro-RO" i="1" kern="0" dirty="0" err="1"/>
              <a:t>r,l,c</a:t>
            </a:r>
            <a:r>
              <a:rPr lang="ro-RO" kern="0" dirty="0"/>
              <a:t>)</a:t>
            </a:r>
            <a:br>
              <a:rPr lang="ro-RO" kern="0" dirty="0"/>
            </a:br>
            <a:r>
              <a:rPr lang="ro-RO" kern="0" dirty="0"/>
              <a:t>	pre: </a:t>
            </a:r>
            <a:r>
              <a:rPr lang="ro-RO" kern="0" dirty="0">
                <a:latin typeface="Calibri"/>
              </a:rPr>
              <a:t>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en-US" i="1" kern="0" dirty="0">
                <a:latin typeface="Times New Roman"/>
                <a:cs typeface="Times New Roman"/>
              </a:rPr>
              <a:t>r</a:t>
            </a:r>
            <a:r>
              <a:rPr lang="en-US" kern="0" dirty="0">
                <a:latin typeface="Times New Roman"/>
                <a:cs typeface="Times New Roman"/>
              </a:rPr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en-US" i="1" kern="0" dirty="0"/>
              <a:t>l</a:t>
            </a:r>
            <a:r>
              <a:rPr lang="en-US" kern="0" dirty="0"/>
              <a:t>,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ro-RO" i="1" kern="0" dirty="0"/>
              <a:t>c</a:t>
            </a:r>
            <a:r>
              <a:rPr lang="ro-RO" kern="0" dirty="0"/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ro-RO" i="1" kern="0" dirty="0"/>
              <a:t>r</a:t>
            </a:r>
            <a:br>
              <a:rPr lang="ro-RO" i="1" kern="0" dirty="0"/>
            </a:br>
            <a:r>
              <a:rPr lang="ro-RO" i="1" kern="0" dirty="0"/>
              <a:t>	</a:t>
            </a:r>
            <a:r>
              <a:rPr lang="ro-RO" kern="0" dirty="0" err="1"/>
              <a:t>eff</a:t>
            </a:r>
            <a:r>
              <a:rPr lang="ro-RO" kern="0" dirty="0"/>
              <a:t>: </a:t>
            </a:r>
            <a:r>
              <a:rPr lang="ro-RO" kern="0" baseline="-25000" dirty="0"/>
              <a:t> </a:t>
            </a:r>
            <a:r>
              <a:rPr lang="ro-RO" kern="0" dirty="0">
                <a:latin typeface="Calibri"/>
              </a:rPr>
              <a:t>cargo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r</a:t>
            </a:r>
            <a:r>
              <a:rPr lang="ro-RO" kern="0" dirty="0">
                <a:latin typeface="Times New Roman"/>
                <a:cs typeface="Times New Roman"/>
              </a:rPr>
              <a:t>)</a:t>
            </a:r>
            <a:r>
              <a:rPr lang="ro-RO" kern="0" dirty="0"/>
              <a:t> ← </a:t>
            </a:r>
            <a:r>
              <a:rPr lang="ro-RO" kern="0" dirty="0" err="1">
                <a:latin typeface="Calibri"/>
              </a:rPr>
              <a:t>nil</a:t>
            </a:r>
            <a:r>
              <a:rPr lang="ro-RO" kern="0" dirty="0"/>
              <a:t>, </a:t>
            </a:r>
            <a:r>
              <a:rPr lang="ro-RO" kern="0" dirty="0">
                <a:latin typeface="Calibri"/>
              </a:rPr>
              <a:t>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c</a:t>
            </a:r>
            <a:r>
              <a:rPr lang="ro-RO" kern="0" dirty="0"/>
              <a:t>) ← </a:t>
            </a:r>
            <a:r>
              <a:rPr lang="ro-RO" i="1" kern="0" dirty="0"/>
              <a:t>l</a:t>
            </a:r>
            <a:br>
              <a:rPr lang="en-US" i="1" kern="0" baseline="-25000" dirty="0"/>
            </a:br>
            <a:endParaRPr lang="en-US" i="1" kern="0" baseline="-25000" dirty="0"/>
          </a:p>
          <a:p>
            <a:pPr marL="0" indent="0">
              <a:buNone/>
              <a:tabLst>
                <a:tab pos="681038" algn="l"/>
                <a:tab pos="4338638" algn="l"/>
              </a:tabLst>
            </a:pPr>
            <a:r>
              <a:rPr lang="en-US" kern="0" dirty="0"/>
              <a:t>Range(</a:t>
            </a:r>
            <a:r>
              <a:rPr lang="en-US" i="1" kern="0" dirty="0"/>
              <a:t>r</a:t>
            </a:r>
            <a:r>
              <a:rPr lang="en-US" kern="0" dirty="0"/>
              <a:t>) = </a:t>
            </a:r>
            <a:r>
              <a:rPr lang="en-US" i="1" kern="0" dirty="0"/>
              <a:t>Robots</a:t>
            </a:r>
            <a:r>
              <a:rPr lang="en-US" kern="0" dirty="0"/>
              <a:t> = {</a:t>
            </a:r>
            <a:r>
              <a:rPr lang="en-US" kern="0" dirty="0">
                <a:latin typeface="Calibri" panose="020F0502020204030204" pitchFamily="34" charset="0"/>
              </a:rPr>
              <a:t>r1,r2</a:t>
            </a:r>
            <a:r>
              <a:rPr lang="en-US" kern="0" dirty="0"/>
              <a:t>}</a:t>
            </a:r>
          </a:p>
          <a:p>
            <a:pPr marL="0" indent="0">
              <a:buNone/>
              <a:tabLst>
                <a:tab pos="681038" algn="l"/>
                <a:tab pos="4338638" algn="l"/>
              </a:tabLst>
            </a:pP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Range(</a:t>
            </a:r>
            <a:r>
              <a:rPr lang="en-US" i="1" kern="0" dirty="0">
                <a:latin typeface="Times New Roman" charset="0"/>
              </a:rPr>
              <a:t>l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) = Range(</a:t>
            </a:r>
            <a:r>
              <a:rPr lang="en-US" i="1" kern="0" dirty="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) = </a:t>
            </a:r>
            <a:r>
              <a:rPr lang="en-US" i="1" kern="0" dirty="0" err="1">
                <a:solidFill>
                  <a:srgbClr val="000000"/>
                </a:solidFill>
                <a:latin typeface="Times New Roman" charset="0"/>
              </a:rPr>
              <a:t>Locs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 = {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d1,d2,d3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}</a:t>
            </a:r>
            <a:endParaRPr lang="en-US" i="1" kern="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None/>
              <a:tabLst>
                <a:tab pos="681038" algn="l"/>
                <a:tab pos="4338638" algn="l"/>
              </a:tabLst>
            </a:pP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Range(</a:t>
            </a:r>
            <a:r>
              <a:rPr lang="en-US" i="1" kern="0" dirty="0">
                <a:latin typeface="Times New Roman" charset="0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) = </a:t>
            </a:r>
            <a:r>
              <a:rPr lang="en-US" i="1" kern="0" dirty="0">
                <a:solidFill>
                  <a:srgbClr val="000000"/>
                </a:solidFill>
              </a:rPr>
              <a:t>Containers</a:t>
            </a:r>
            <a:r>
              <a:rPr lang="en-US" kern="0" dirty="0">
                <a:solidFill>
                  <a:srgbClr val="000000"/>
                </a:solidFill>
              </a:rPr>
              <a:t> = {</a:t>
            </a:r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c1,c2,c3</a:t>
            </a:r>
            <a:r>
              <a:rPr lang="en-US" kern="0" dirty="0">
                <a:solidFill>
                  <a:srgbClr val="000000"/>
                </a:solidFill>
              </a:rPr>
              <a:t>}</a:t>
            </a:r>
            <a:endParaRPr lang="en-US" i="1" kern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630AD85-1111-A241-BCAE-E253F35BEE67}"/>
              </a:ext>
            </a:extLst>
          </p:cNvPr>
          <p:cNvSpPr/>
          <p:nvPr/>
        </p:nvSpPr>
        <p:spPr>
          <a:xfrm>
            <a:off x="1416086" y="2759015"/>
            <a:ext cx="4595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01650" algn="l"/>
              </a:tabLst>
            </a:pPr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= </a:t>
            </a:r>
            <a:r>
              <a:rPr lang="ro-RO" sz="2000" dirty="0">
                <a:latin typeface="Times New Roman"/>
                <a:cs typeface="Times New Roman"/>
              </a:rPr>
              <a:t>{</a:t>
            </a:r>
            <a:r>
              <a:rPr lang="ro-RO" sz="2000" dirty="0">
                <a:latin typeface="Calibri"/>
              </a:rPr>
              <a:t>loc(c1)=d1, loc(c2)=d1, loc(c3)=d1,</a:t>
            </a:r>
            <a:br>
              <a:rPr lang="ro-RO" sz="2000" dirty="0">
                <a:latin typeface="Calibri"/>
              </a:rPr>
            </a:br>
            <a:r>
              <a:rPr lang="ro-RO" sz="2000" dirty="0">
                <a:latin typeface="Calibri"/>
              </a:rPr>
              <a:t>	loc(r1)=d</a:t>
            </a:r>
            <a:r>
              <a:rPr lang="en-US" sz="2000" dirty="0">
                <a:latin typeface="Calibri"/>
              </a:rPr>
              <a:t>2</a:t>
            </a:r>
            <a:r>
              <a:rPr lang="ro-RO" sz="2000" dirty="0">
                <a:latin typeface="Calibri"/>
              </a:rPr>
              <a:t>, cargo(r1)=</a:t>
            </a:r>
            <a:r>
              <a:rPr lang="ro-RO" sz="2000" dirty="0" err="1">
                <a:latin typeface="Calibri"/>
              </a:rPr>
              <a:t>nil</a:t>
            </a:r>
            <a:r>
              <a:rPr lang="ro-RO" sz="2000" dirty="0">
                <a:latin typeface="Calibri"/>
              </a:rPr>
              <a:t>, </a:t>
            </a:r>
            <a:br>
              <a:rPr lang="ro-RO" sz="2000" dirty="0">
                <a:latin typeface="Calibri"/>
              </a:rPr>
            </a:br>
            <a:r>
              <a:rPr lang="ro-RO" sz="2000" dirty="0">
                <a:latin typeface="Calibri"/>
              </a:rPr>
              <a:t>	loc(r2)=d2, cargo(r2)=</a:t>
            </a:r>
            <a:r>
              <a:rPr lang="ro-RO" sz="2000" dirty="0" err="1">
                <a:latin typeface="Calibri"/>
              </a:rPr>
              <a:t>nil</a:t>
            </a:r>
            <a:r>
              <a:rPr lang="ro-RO" sz="2000" dirty="0">
                <a:latin typeface="Times New Roman"/>
                <a:cs typeface="Times New Roman"/>
              </a:rPr>
              <a:t>}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7BA5CCD-4EE2-2347-9C90-A04F5F1C49AB}"/>
              </a:ext>
            </a:extLst>
          </p:cNvPr>
          <p:cNvSpPr/>
          <p:nvPr/>
        </p:nvSpPr>
        <p:spPr>
          <a:xfrm>
            <a:off x="1404251" y="3839185"/>
            <a:ext cx="4133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6042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adjacent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{(d1,d2), (d1,d3), (d2,d1), 	     (d2,d3), (d3,d1), (d3,d2)}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81423"/>
            <a:ext cx="8839200" cy="587841"/>
          </a:xfrm>
        </p:spPr>
        <p:txBody>
          <a:bodyPr/>
          <a:lstStyle/>
          <a:p>
            <a:pPr eaLnBrk="1" hangingPunct="1"/>
            <a:r>
              <a:rPr lang="en-US" dirty="0"/>
              <a:t>Inverse State Transitions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136395" y="1224564"/>
            <a:ext cx="6272858" cy="334965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If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is relevant for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, then </a:t>
            </a:r>
            <a:r>
              <a:rPr lang="en-US" i="1" dirty="0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−1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g,a</a:t>
            </a:r>
            <a:r>
              <a:rPr lang="en-US" dirty="0">
                <a:latin typeface="Times New Roman" charset="0"/>
              </a:rPr>
              <a:t>) = pre(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) ∪ (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dirty="0" err="1">
                <a:latin typeface="Times New Roman" charset="0"/>
              </a:rPr>
              <a:t>eff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))</a:t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If </a:t>
            </a:r>
            <a:r>
              <a:rPr lang="en-US" i="1" dirty="0">
                <a:latin typeface="Times New Roman" charset="0"/>
              </a:rPr>
              <a:t>a </a:t>
            </a:r>
            <a:r>
              <a:rPr lang="en-US" dirty="0">
                <a:latin typeface="Times New Roman" charset="0"/>
              </a:rPr>
              <a:t>isn’t relevant for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, then </a:t>
            </a:r>
            <a:r>
              <a:rPr lang="en-US" i="1" dirty="0" err="1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–1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g,a</a:t>
            </a:r>
            <a:r>
              <a:rPr lang="en-US" dirty="0">
                <a:latin typeface="Times New Roman" charset="0"/>
              </a:rPr>
              <a:t>) is undefined</a:t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Example:</a:t>
            </a:r>
          </a:p>
          <a:p>
            <a:pPr lvl="1" eaLnBrk="1" hangingPunct="1"/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 = {</a:t>
            </a:r>
            <a:r>
              <a:rPr lang="en-US" dirty="0" err="1">
                <a:latin typeface="Calibri"/>
                <a:ea typeface="Times New Roman"/>
              </a:rPr>
              <a:t>loc</a:t>
            </a:r>
            <a:r>
              <a:rPr lang="en-US" dirty="0">
                <a:latin typeface="Calibri"/>
                <a:ea typeface="Times New Roman"/>
              </a:rPr>
              <a:t>(c1)=r1</a:t>
            </a:r>
            <a:r>
              <a:rPr lang="en-US" dirty="0">
                <a:latin typeface="Times New Roman" charset="0"/>
              </a:rPr>
              <a:t>}</a:t>
            </a:r>
            <a:endParaRPr lang="en-US" i="1" dirty="0">
              <a:latin typeface="Times New Roman" charset="0"/>
            </a:endParaRPr>
          </a:p>
          <a:p>
            <a:pPr lvl="1" eaLnBrk="1" hangingPunct="1"/>
            <a:r>
              <a:rPr lang="en-US" dirty="0">
                <a:latin typeface="Times New Roman" charset="0"/>
              </a:rPr>
              <a:t>What is </a:t>
            </a:r>
            <a:r>
              <a:rPr lang="en-US" dirty="0">
                <a:latin typeface="Times New Roman" charset="0"/>
                <a:sym typeface="Symbol" charset="0"/>
              </a:rPr>
              <a:t></a:t>
            </a:r>
            <a:r>
              <a:rPr lang="en-US" i="1" baseline="30000" dirty="0">
                <a:latin typeface="Times New Roman" charset="0"/>
                <a:sym typeface="Symbol" charset="0"/>
              </a:rPr>
              <a:t> </a:t>
            </a:r>
            <a:r>
              <a:rPr lang="en-US" baseline="30000" dirty="0">
                <a:latin typeface="Times New Roman" charset="0"/>
              </a:rPr>
              <a:t>–1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g,</a:t>
            </a:r>
            <a:r>
              <a:rPr lang="en-US" dirty="0">
                <a:latin typeface="Calibri"/>
              </a:rPr>
              <a:t> load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>
                <a:latin typeface="Calibri"/>
              </a:rPr>
              <a:t>r1,c1,d3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 charset="0"/>
              </a:rPr>
              <a:t>)?</a:t>
            </a:r>
          </a:p>
          <a:p>
            <a:pPr lvl="1" eaLnBrk="1" hangingPunct="1"/>
            <a:r>
              <a:rPr lang="en-US" dirty="0">
                <a:latin typeface="Times New Roman" charset="0"/>
              </a:rPr>
              <a:t>What is </a:t>
            </a:r>
            <a:r>
              <a:rPr lang="en-US" dirty="0">
                <a:latin typeface="Times New Roman" charset="0"/>
                <a:sym typeface="Symbol" charset="0"/>
              </a:rPr>
              <a:t></a:t>
            </a:r>
            <a:r>
              <a:rPr lang="en-US" i="1" baseline="30000" dirty="0">
                <a:latin typeface="Times New Roman" charset="0"/>
                <a:sym typeface="Symbol" charset="0"/>
              </a:rPr>
              <a:t> </a:t>
            </a:r>
            <a:r>
              <a:rPr lang="en-US" baseline="30000" dirty="0">
                <a:latin typeface="Times New Roman" charset="0"/>
              </a:rPr>
              <a:t>–1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g,</a:t>
            </a:r>
            <a:r>
              <a:rPr lang="en-US" dirty="0">
                <a:latin typeface="Calibri"/>
              </a:rPr>
              <a:t> load(r2,c1,d1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 charset="0"/>
              </a:rPr>
              <a:t>)?</a:t>
            </a:r>
          </a:p>
          <a:p>
            <a:pPr eaLnBrk="1" hangingPunct="1"/>
            <a:endParaRPr lang="en-US" dirty="0">
              <a:latin typeface="Times New Roman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686109-5113-6947-BA26-6A21C98A57D8}"/>
              </a:ext>
            </a:extLst>
          </p:cNvPr>
          <p:cNvGrpSpPr/>
          <p:nvPr/>
        </p:nvGrpSpPr>
        <p:grpSpPr>
          <a:xfrm>
            <a:off x="341102" y="5033335"/>
            <a:ext cx="4102255" cy="1357663"/>
            <a:chOff x="4148923" y="4764780"/>
            <a:chExt cx="4102255" cy="1357663"/>
          </a:xfrm>
        </p:grpSpPr>
        <p:grpSp>
          <p:nvGrpSpPr>
            <p:cNvPr id="99" name="Group 98"/>
            <p:cNvGrpSpPr/>
            <p:nvPr/>
          </p:nvGrpSpPr>
          <p:grpSpPr>
            <a:xfrm>
              <a:off x="6989866" y="4797441"/>
              <a:ext cx="1261312" cy="896371"/>
              <a:chOff x="7668987" y="2479503"/>
              <a:chExt cx="1261312" cy="896371"/>
            </a:xfrm>
          </p:grpSpPr>
          <p:sp>
            <p:nvSpPr>
              <p:cNvPr id="193" name="Rectangle 891"/>
              <p:cNvSpPr>
                <a:spLocks noChangeArrowheads="1"/>
              </p:cNvSpPr>
              <p:nvPr/>
            </p:nvSpPr>
            <p:spPr bwMode="auto">
              <a:xfrm>
                <a:off x="7775117" y="3114264"/>
                <a:ext cx="65" cy="261610"/>
              </a:xfrm>
              <a:prstGeom prst="rect">
                <a:avLst/>
              </a:pr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4" name="Line 853"/>
              <p:cNvSpPr>
                <a:spLocks noChangeShapeType="1"/>
              </p:cNvSpPr>
              <p:nvPr/>
            </p:nvSpPr>
            <p:spPr bwMode="auto">
              <a:xfrm>
                <a:off x="7668987" y="3259451"/>
                <a:ext cx="533278" cy="39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320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grpSp>
            <p:nvGrpSpPr>
              <p:cNvPr id="195" name="Group 194"/>
              <p:cNvGrpSpPr/>
              <p:nvPr/>
            </p:nvGrpSpPr>
            <p:grpSpPr>
              <a:xfrm>
                <a:off x="7861324" y="2479503"/>
                <a:ext cx="1068975" cy="290646"/>
                <a:chOff x="4618723" y="2312726"/>
                <a:chExt cx="1649655" cy="448528"/>
              </a:xfrm>
            </p:grpSpPr>
            <p:sp>
              <p:nvSpPr>
                <p:cNvPr id="196" name="Freeform 860"/>
                <p:cNvSpPr>
                  <a:spLocks/>
                </p:cNvSpPr>
                <p:nvPr/>
              </p:nvSpPr>
              <p:spPr bwMode="auto">
                <a:xfrm>
                  <a:off x="4713316" y="2596201"/>
                  <a:ext cx="393192" cy="165053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5143667" y="2312726"/>
                  <a:ext cx="1124711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Freeform 860"/>
                <p:cNvSpPr>
                  <a:spLocks/>
                </p:cNvSpPr>
                <p:nvPr/>
              </p:nvSpPr>
              <p:spPr bwMode="auto">
                <a:xfrm>
                  <a:off x="4618723" y="2337339"/>
                  <a:ext cx="1213406" cy="411481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CDC9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00" name="Rectangle 891"/>
            <p:cNvSpPr>
              <a:spLocks noChangeArrowheads="1"/>
            </p:cNvSpPr>
            <p:nvPr/>
          </p:nvSpPr>
          <p:spPr bwMode="auto">
            <a:xfrm>
              <a:off x="5075116" y="5438700"/>
              <a:ext cx="65" cy="261610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1" name="Rectangle 891"/>
            <p:cNvSpPr>
              <a:spLocks noChangeArrowheads="1"/>
            </p:cNvSpPr>
            <p:nvPr/>
          </p:nvSpPr>
          <p:spPr bwMode="auto">
            <a:xfrm>
              <a:off x="7079019" y="5502557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4678873" y="4767569"/>
              <a:ext cx="1748270" cy="801164"/>
              <a:chOff x="1152149" y="2292224"/>
              <a:chExt cx="2428155" cy="1112728"/>
            </a:xfrm>
          </p:grpSpPr>
          <p:sp>
            <p:nvSpPr>
              <p:cNvPr id="189" name="Line 853"/>
              <p:cNvSpPr>
                <a:spLocks noChangeShapeType="1"/>
              </p:cNvSpPr>
              <p:nvPr/>
            </p:nvSpPr>
            <p:spPr bwMode="auto">
              <a:xfrm>
                <a:off x="1152149" y="3398894"/>
                <a:ext cx="822960" cy="60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20955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>
                <a:off x="2180139" y="2292224"/>
                <a:ext cx="1133856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Freeform 860"/>
              <p:cNvSpPr>
                <a:spLocks/>
              </p:cNvSpPr>
              <p:nvPr/>
            </p:nvSpPr>
            <p:spPr bwMode="auto">
              <a:xfrm>
                <a:off x="2604677" y="2352547"/>
                <a:ext cx="393192" cy="377650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2" name="Freeform 860"/>
              <p:cNvSpPr>
                <a:spLocks/>
              </p:cNvSpPr>
              <p:nvPr/>
            </p:nvSpPr>
            <p:spPr bwMode="auto">
              <a:xfrm>
                <a:off x="2366898" y="2303564"/>
                <a:ext cx="1213406" cy="429768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>
            <a:xfrm>
              <a:off x="6131668" y="5595246"/>
              <a:ext cx="658367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 860"/>
            <p:cNvSpPr>
              <a:spLocks/>
            </p:cNvSpPr>
            <p:nvPr/>
          </p:nvSpPr>
          <p:spPr bwMode="auto">
            <a:xfrm>
              <a:off x="5808908" y="5638679"/>
              <a:ext cx="888796" cy="271908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5" name="Freeform 860"/>
            <p:cNvSpPr>
              <a:spLocks/>
            </p:cNvSpPr>
            <p:nvPr/>
          </p:nvSpPr>
          <p:spPr bwMode="auto">
            <a:xfrm>
              <a:off x="5682717" y="5595390"/>
              <a:ext cx="1123653" cy="30943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6" name="Line 853"/>
            <p:cNvSpPr>
              <a:spLocks noChangeShapeType="1"/>
            </p:cNvSpPr>
            <p:nvPr/>
          </p:nvSpPr>
          <p:spPr bwMode="auto">
            <a:xfrm>
              <a:off x="6302234" y="6118081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t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d2</a:t>
              </a:r>
            </a:p>
          </p:txBody>
        </p:sp>
        <p:sp>
          <p:nvSpPr>
            <p:cNvPr id="107" name="Line 853"/>
            <p:cNvSpPr>
              <a:spLocks noChangeShapeType="1"/>
            </p:cNvSpPr>
            <p:nvPr/>
          </p:nvSpPr>
          <p:spPr bwMode="auto">
            <a:xfrm>
              <a:off x="4148923" y="6113719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t">
              <a:flatTx/>
            </a:bodyPr>
            <a:lstStyle/>
            <a:p>
              <a:r>
                <a:rPr lang="en-US" sz="1700" dirty="0">
                  <a:latin typeface="Calibri"/>
                  <a:ea typeface="Times New Roman"/>
                  <a:cs typeface="Times New Roman"/>
                </a:rPr>
                <a:t>             d1</a:t>
              </a:r>
            </a:p>
          </p:txBody>
        </p:sp>
        <p:sp>
          <p:nvSpPr>
            <p:cNvPr id="108" name="Line 853"/>
            <p:cNvSpPr>
              <a:spLocks noChangeShapeType="1"/>
            </p:cNvSpPr>
            <p:nvPr/>
          </p:nvSpPr>
          <p:spPr bwMode="auto">
            <a:xfrm>
              <a:off x="5821067" y="5196311"/>
              <a:ext cx="1316735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4478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 dirty="0">
                  <a:ea typeface="Times New Roman"/>
                  <a:cs typeface="Times New Roman"/>
                </a:rPr>
                <a:t>          d3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4857832" y="4764780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65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6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7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8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9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85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6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87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8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72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3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4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5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6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7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8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79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0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1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2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3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84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0" name="Group 109"/>
            <p:cNvGrpSpPr/>
            <p:nvPr/>
          </p:nvGrpSpPr>
          <p:grpSpPr>
            <a:xfrm>
              <a:off x="4267089" y="5735002"/>
              <a:ext cx="538242" cy="343668"/>
              <a:chOff x="1012668" y="989071"/>
              <a:chExt cx="747559" cy="477316"/>
            </a:xfrm>
          </p:grpSpPr>
          <p:sp>
            <p:nvSpPr>
              <p:cNvPr id="161" name="Line 853"/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2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63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164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850921" y="4977012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137" name="Oval 859"/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8" name="Oval 861"/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Oval 862"/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0" name="Oval 863"/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Oval 863"/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157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8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700" dirty="0">
                      <a:latin typeface="Calibri"/>
                      <a:ea typeface="Calibri"/>
                      <a:cs typeface="Calibri"/>
                    </a:rPr>
                    <a:t>r2</a:t>
                  </a:r>
                </a:p>
              </p:txBody>
            </p:sp>
            <p:sp>
              <p:nvSpPr>
                <p:cNvPr id="159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60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144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5" name="Rectangle 880"/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6" name="Oval 878"/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7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8" name="Line 882"/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Rectangle 880"/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0" name="Oval 878"/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Line 882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Line 884"/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4" name="Oval 885"/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5" name="Line 881"/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6" name="Line 882"/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2" name="Group 111"/>
            <p:cNvGrpSpPr/>
            <p:nvPr/>
          </p:nvGrpSpPr>
          <p:grpSpPr>
            <a:xfrm>
              <a:off x="4709156" y="5732193"/>
              <a:ext cx="538242" cy="343668"/>
              <a:chOff x="1012668" y="989071"/>
              <a:chExt cx="747559" cy="477316"/>
            </a:xfrm>
          </p:grpSpPr>
          <p:sp>
            <p:nvSpPr>
              <p:cNvPr id="133" name="Line 853"/>
              <p:cNvSpPr>
                <a:spLocks noChangeShapeType="1"/>
              </p:cNvSpPr>
              <p:nvPr/>
            </p:nvSpPr>
            <p:spPr bwMode="auto">
              <a:xfrm>
                <a:off x="1012668" y="1144719"/>
                <a:ext cx="600569" cy="7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35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136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5144406" y="5732193"/>
              <a:ext cx="538242" cy="343668"/>
              <a:chOff x="1012668" y="989071"/>
              <a:chExt cx="747559" cy="477316"/>
            </a:xfrm>
          </p:grpSpPr>
          <p:sp>
            <p:nvSpPr>
              <p:cNvPr id="129" name="Line 853"/>
              <p:cNvSpPr>
                <a:spLocks noChangeShapeType="1"/>
              </p:cNvSpPr>
              <p:nvPr/>
            </p:nvSpPr>
            <p:spPr bwMode="auto">
              <a:xfrm>
                <a:off x="1012668" y="1144719"/>
                <a:ext cx="600569" cy="7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0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059818" y="991305"/>
                <a:ext cx="90" cy="363347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en-US" sz="1700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131" name="Rectangle 873"/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ctr"/>
              <a:lstStyle/>
              <a:p>
                <a:pPr algn="ctr"/>
                <a:r>
                  <a:rPr lang="en-GB" sz="1700" dirty="0"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132" name="Freeform 875"/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91" name="Content Placeholder 4">
            <a:extLst>
              <a:ext uri="{FF2B5EF4-FFF2-40B4-BE49-F238E27FC236}">
                <a16:creationId xmlns:a16="http://schemas.microsoft.com/office/drawing/2014/main" id="{2B1BC77E-73A9-6F43-8A1D-BBF97E73C123}"/>
              </a:ext>
            </a:extLst>
          </p:cNvPr>
          <p:cNvSpPr txBox="1">
            <a:spLocks/>
          </p:cNvSpPr>
          <p:nvPr/>
        </p:nvSpPr>
        <p:spPr>
          <a:xfrm>
            <a:off x="8102139" y="970422"/>
            <a:ext cx="4054162" cy="4797107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11113">
              <a:buNone/>
              <a:tabLst>
                <a:tab pos="341313" algn="l"/>
                <a:tab pos="4338638" algn="l"/>
              </a:tabLst>
            </a:pPr>
            <a:r>
              <a:rPr lang="en-US" kern="0" dirty="0">
                <a:latin typeface="Calibri"/>
              </a:rPr>
              <a:t>move</a:t>
            </a:r>
            <a:r>
              <a:rPr lang="en-US" kern="0" dirty="0"/>
              <a:t>(</a:t>
            </a:r>
            <a:r>
              <a:rPr lang="en-US" i="1" kern="0" dirty="0" err="1"/>
              <a:t>r,l,m</a:t>
            </a:r>
            <a:r>
              <a:rPr lang="en-US" kern="0" dirty="0"/>
              <a:t>)</a:t>
            </a:r>
            <a:br>
              <a:rPr lang="en-US" kern="0" dirty="0"/>
            </a:br>
            <a:r>
              <a:rPr lang="en-US" kern="0" dirty="0"/>
              <a:t>	pre: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en-US" i="1" kern="0" dirty="0">
                <a:latin typeface="Times New Roman"/>
                <a:cs typeface="Times New Roman"/>
              </a:rPr>
              <a:t>r</a:t>
            </a:r>
            <a:r>
              <a:rPr lang="en-US" kern="0" dirty="0">
                <a:latin typeface="Times New Roman"/>
                <a:cs typeface="Times New Roman"/>
              </a:rPr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en-US" i="1" kern="0" dirty="0"/>
              <a:t>l</a:t>
            </a:r>
            <a:r>
              <a:rPr lang="en-US" kern="0" dirty="0"/>
              <a:t>, </a:t>
            </a:r>
            <a:r>
              <a:rPr lang="en-US" kern="0" dirty="0">
                <a:latin typeface="Calibri"/>
              </a:rPr>
              <a:t>adjacent</a:t>
            </a:r>
            <a:r>
              <a:rPr lang="en-US" kern="0" dirty="0"/>
              <a:t>(</a:t>
            </a:r>
            <a:r>
              <a:rPr lang="en-US" i="1" kern="0" dirty="0" err="1"/>
              <a:t>l,m</a:t>
            </a:r>
            <a:r>
              <a:rPr lang="en-US" kern="0" dirty="0"/>
              <a:t>)</a:t>
            </a:r>
            <a:br>
              <a:rPr lang="en-US" kern="0" dirty="0"/>
            </a:br>
            <a:r>
              <a:rPr lang="en-US" kern="0" dirty="0"/>
              <a:t>	eff: </a:t>
            </a:r>
            <a:r>
              <a:rPr lang="ro-RO" kern="0" baseline="-25000" dirty="0"/>
              <a:t>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en-US" i="1" kern="0" dirty="0">
                <a:latin typeface="Times New Roman"/>
                <a:cs typeface="Times New Roman"/>
              </a:rPr>
              <a:t>r</a:t>
            </a:r>
            <a:r>
              <a:rPr lang="en-US" kern="0" dirty="0">
                <a:latin typeface="Times New Roman"/>
                <a:cs typeface="Times New Roman"/>
              </a:rPr>
              <a:t>)</a:t>
            </a:r>
            <a:r>
              <a:rPr lang="en-US" kern="0" dirty="0"/>
              <a:t> ← </a:t>
            </a:r>
            <a:r>
              <a:rPr lang="en-US" i="1" kern="0" dirty="0"/>
              <a:t>m</a:t>
            </a:r>
            <a:br>
              <a:rPr lang="en-US" i="1" kern="0" baseline="-25000" dirty="0"/>
            </a:br>
            <a:endParaRPr lang="en-US" i="1" kern="0" baseline="-25000" dirty="0"/>
          </a:p>
          <a:p>
            <a:pPr marL="0" indent="11113">
              <a:buNone/>
              <a:tabLst>
                <a:tab pos="341313" algn="l"/>
                <a:tab pos="4338638" algn="l"/>
              </a:tabLst>
            </a:pPr>
            <a:r>
              <a:rPr lang="en-US" kern="0" dirty="0">
                <a:latin typeface="Calibri"/>
              </a:rPr>
              <a:t>load(</a:t>
            </a:r>
            <a:r>
              <a:rPr lang="ro-RO" i="1" kern="0" dirty="0" err="1"/>
              <a:t>r,c,l</a:t>
            </a:r>
            <a:r>
              <a:rPr lang="ro-RO" kern="0" dirty="0"/>
              <a:t>)</a:t>
            </a:r>
            <a:br>
              <a:rPr lang="ro-RO" kern="0" dirty="0"/>
            </a:br>
            <a:r>
              <a:rPr lang="ro-RO" kern="0" dirty="0"/>
              <a:t>	pre: </a:t>
            </a:r>
            <a:r>
              <a:rPr lang="ro-RO" kern="0" dirty="0">
                <a:latin typeface="Calibri"/>
              </a:rPr>
              <a:t>cargo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r</a:t>
            </a:r>
            <a:r>
              <a:rPr lang="ro-RO" kern="0" dirty="0">
                <a:latin typeface="Times New Roman"/>
                <a:cs typeface="Times New Roman"/>
              </a:rPr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ro-RO" kern="0" dirty="0" err="1">
                <a:latin typeface="Calibri"/>
              </a:rPr>
              <a:t>nil</a:t>
            </a:r>
            <a:r>
              <a:rPr lang="ro-RO" kern="0" dirty="0">
                <a:latin typeface="Calibri"/>
              </a:rPr>
              <a:t>, 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en-US" i="1" kern="0" dirty="0"/>
              <a:t>r</a:t>
            </a:r>
            <a:r>
              <a:rPr lang="en-US" kern="0" dirty="0"/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en-US" i="1" kern="0" dirty="0"/>
              <a:t>l</a:t>
            </a:r>
            <a:r>
              <a:rPr lang="en-US" kern="0" dirty="0"/>
              <a:t>,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c</a:t>
            </a:r>
            <a:r>
              <a:rPr lang="ro-RO" kern="0" dirty="0"/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ro-RO" i="1" kern="0" dirty="0"/>
              <a:t>l</a:t>
            </a:r>
            <a:r>
              <a:rPr lang="ro-RO" kern="0" dirty="0"/>
              <a:t> </a:t>
            </a:r>
            <a:br>
              <a:rPr lang="ro-RO" kern="0" dirty="0">
                <a:latin typeface="Calibri"/>
              </a:rPr>
            </a:br>
            <a:r>
              <a:rPr lang="ro-RO" kern="0" dirty="0">
                <a:latin typeface="Calibri"/>
              </a:rPr>
              <a:t>	</a:t>
            </a:r>
            <a:r>
              <a:rPr lang="ro-RO" kern="0" dirty="0" err="1"/>
              <a:t>eff</a:t>
            </a:r>
            <a:r>
              <a:rPr lang="ro-RO" kern="0" dirty="0"/>
              <a:t>: </a:t>
            </a:r>
            <a:r>
              <a:rPr lang="ro-RO" kern="0" baseline="-25000" dirty="0"/>
              <a:t> </a:t>
            </a:r>
            <a:r>
              <a:rPr lang="ro-RO" kern="0" dirty="0">
                <a:latin typeface="Calibri"/>
              </a:rPr>
              <a:t>cargo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r</a:t>
            </a:r>
            <a:r>
              <a:rPr lang="ro-RO" kern="0" dirty="0">
                <a:latin typeface="Times New Roman"/>
                <a:cs typeface="Times New Roman"/>
              </a:rPr>
              <a:t>)</a:t>
            </a:r>
            <a:r>
              <a:rPr lang="ro-RO" kern="0" dirty="0"/>
              <a:t> ← </a:t>
            </a:r>
            <a:r>
              <a:rPr lang="ro-RO" i="1" kern="0" dirty="0">
                <a:cs typeface="Times New Roman"/>
              </a:rPr>
              <a:t>c</a:t>
            </a:r>
            <a:r>
              <a:rPr lang="ro-RO" kern="0" dirty="0"/>
              <a:t>, </a:t>
            </a:r>
            <a:r>
              <a:rPr lang="ro-RO" kern="0" dirty="0">
                <a:latin typeface="Calibri"/>
              </a:rPr>
              <a:t>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/>
              <a:t>c</a:t>
            </a:r>
            <a:r>
              <a:rPr lang="ro-RO" kern="0" dirty="0"/>
              <a:t>) ← </a:t>
            </a:r>
            <a:r>
              <a:rPr lang="ro-RO" i="1" kern="0" dirty="0"/>
              <a:t>r</a:t>
            </a:r>
            <a:br>
              <a:rPr lang="en-US" i="1" kern="0" baseline="-25000" dirty="0"/>
            </a:br>
            <a:endParaRPr lang="ro-RO" i="1" kern="0" baseline="-25000" dirty="0"/>
          </a:p>
          <a:p>
            <a:pPr marL="0" indent="11113">
              <a:buNone/>
              <a:tabLst>
                <a:tab pos="341313" algn="l"/>
                <a:tab pos="4338638" algn="l"/>
              </a:tabLst>
            </a:pPr>
            <a:r>
              <a:rPr lang="ro-RO" kern="0" dirty="0">
                <a:latin typeface="Calibri"/>
              </a:rPr>
              <a:t>put(</a:t>
            </a:r>
            <a:r>
              <a:rPr lang="ro-RO" i="1" kern="0" dirty="0" err="1"/>
              <a:t>r,l,c</a:t>
            </a:r>
            <a:r>
              <a:rPr lang="ro-RO" kern="0" dirty="0"/>
              <a:t>)</a:t>
            </a:r>
            <a:br>
              <a:rPr lang="ro-RO" kern="0" dirty="0"/>
            </a:br>
            <a:r>
              <a:rPr lang="ro-RO" kern="0" dirty="0"/>
              <a:t>	pre: </a:t>
            </a:r>
            <a:r>
              <a:rPr lang="ro-RO" kern="0" dirty="0">
                <a:latin typeface="Calibri"/>
              </a:rPr>
              <a:t>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en-US" i="1" kern="0" dirty="0">
                <a:latin typeface="Times New Roman"/>
                <a:cs typeface="Times New Roman"/>
              </a:rPr>
              <a:t>r</a:t>
            </a:r>
            <a:r>
              <a:rPr lang="en-US" kern="0" dirty="0">
                <a:latin typeface="Times New Roman"/>
                <a:cs typeface="Times New Roman"/>
              </a:rPr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en-US" i="1" kern="0" dirty="0"/>
              <a:t>l</a:t>
            </a:r>
            <a:r>
              <a:rPr lang="en-US" kern="0" dirty="0"/>
              <a:t>, </a:t>
            </a:r>
            <a:r>
              <a:rPr lang="en-US" kern="0" dirty="0" err="1">
                <a:latin typeface="Calibri"/>
              </a:rPr>
              <a:t>loc</a:t>
            </a:r>
            <a:r>
              <a:rPr lang="en-US" kern="0" dirty="0">
                <a:latin typeface="Times New Roman"/>
                <a:cs typeface="Times New Roman"/>
              </a:rPr>
              <a:t>(</a:t>
            </a:r>
            <a:r>
              <a:rPr lang="ro-RO" i="1" kern="0" dirty="0"/>
              <a:t>c</a:t>
            </a:r>
            <a:r>
              <a:rPr lang="ro-RO" kern="0" dirty="0"/>
              <a:t>)</a:t>
            </a:r>
            <a:r>
              <a:rPr lang="ro-RO" kern="0" dirty="0">
                <a:latin typeface="Times New Roman" charset="0"/>
              </a:rPr>
              <a:t>=</a:t>
            </a:r>
            <a:r>
              <a:rPr lang="ro-RO" i="1" kern="0" dirty="0"/>
              <a:t>r</a:t>
            </a:r>
            <a:br>
              <a:rPr lang="ro-RO" i="1" kern="0" dirty="0"/>
            </a:br>
            <a:r>
              <a:rPr lang="ro-RO" i="1" kern="0" dirty="0"/>
              <a:t>	</a:t>
            </a:r>
            <a:r>
              <a:rPr lang="ro-RO" kern="0" dirty="0" err="1"/>
              <a:t>eff</a:t>
            </a:r>
            <a:r>
              <a:rPr lang="ro-RO" kern="0" dirty="0"/>
              <a:t>: </a:t>
            </a:r>
            <a:r>
              <a:rPr lang="ro-RO" kern="0" baseline="-25000" dirty="0"/>
              <a:t> </a:t>
            </a:r>
            <a:r>
              <a:rPr lang="ro-RO" kern="0" dirty="0">
                <a:latin typeface="Calibri"/>
              </a:rPr>
              <a:t>cargo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r</a:t>
            </a:r>
            <a:r>
              <a:rPr lang="ro-RO" kern="0" dirty="0">
                <a:latin typeface="Times New Roman"/>
                <a:cs typeface="Times New Roman"/>
              </a:rPr>
              <a:t>)</a:t>
            </a:r>
            <a:r>
              <a:rPr lang="ro-RO" kern="0" dirty="0"/>
              <a:t> ← </a:t>
            </a:r>
            <a:r>
              <a:rPr lang="ro-RO" kern="0" dirty="0" err="1">
                <a:latin typeface="Calibri"/>
              </a:rPr>
              <a:t>nil</a:t>
            </a:r>
            <a:r>
              <a:rPr lang="ro-RO" kern="0" dirty="0"/>
              <a:t>, </a:t>
            </a:r>
            <a:r>
              <a:rPr lang="ro-RO" kern="0" dirty="0">
                <a:latin typeface="Calibri"/>
              </a:rPr>
              <a:t>loc</a:t>
            </a:r>
            <a:r>
              <a:rPr lang="ro-RO" kern="0" dirty="0">
                <a:latin typeface="Times New Roman"/>
                <a:cs typeface="Times New Roman"/>
              </a:rPr>
              <a:t>(</a:t>
            </a:r>
            <a:r>
              <a:rPr lang="ro-RO" i="1" kern="0" dirty="0">
                <a:latin typeface="Times New Roman"/>
                <a:cs typeface="Times New Roman"/>
              </a:rPr>
              <a:t>c</a:t>
            </a:r>
            <a:r>
              <a:rPr lang="ro-RO" kern="0" dirty="0"/>
              <a:t>) ← </a:t>
            </a:r>
            <a:r>
              <a:rPr lang="ro-RO" i="1" kern="0" dirty="0"/>
              <a:t>l</a:t>
            </a:r>
            <a:br>
              <a:rPr lang="en-US" i="1" kern="0" baseline="-25000" dirty="0"/>
            </a:br>
            <a:endParaRPr lang="en-US" i="1" kern="0" baseline="-25000" dirty="0"/>
          </a:p>
          <a:p>
            <a:pPr marL="0" indent="0">
              <a:buNone/>
              <a:tabLst>
                <a:tab pos="681038" algn="l"/>
                <a:tab pos="4338638" algn="l"/>
              </a:tabLst>
            </a:pPr>
            <a:r>
              <a:rPr lang="en-US" kern="0" dirty="0"/>
              <a:t>Range(</a:t>
            </a:r>
            <a:r>
              <a:rPr lang="en-US" i="1" kern="0" dirty="0"/>
              <a:t>r</a:t>
            </a:r>
            <a:r>
              <a:rPr lang="en-US" kern="0" dirty="0"/>
              <a:t>) = </a:t>
            </a:r>
            <a:r>
              <a:rPr lang="en-US" i="1" kern="0" dirty="0"/>
              <a:t>Robots</a:t>
            </a:r>
            <a:endParaRPr lang="en-US" kern="0" dirty="0"/>
          </a:p>
          <a:p>
            <a:pPr marL="0" indent="0">
              <a:buNone/>
              <a:tabLst>
                <a:tab pos="681038" algn="l"/>
                <a:tab pos="4338638" algn="l"/>
              </a:tabLst>
            </a:pP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Range(</a:t>
            </a:r>
            <a:r>
              <a:rPr lang="en-US" i="1" kern="0" dirty="0">
                <a:latin typeface="Times New Roman" charset="0"/>
              </a:rPr>
              <a:t>l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) = Range(</a:t>
            </a:r>
            <a:r>
              <a:rPr lang="en-US" i="1" kern="0" dirty="0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) = </a:t>
            </a:r>
            <a:r>
              <a:rPr lang="en-US" i="1" kern="0" dirty="0" err="1">
                <a:solidFill>
                  <a:srgbClr val="000000"/>
                </a:solidFill>
                <a:latin typeface="Times New Roman" charset="0"/>
              </a:rPr>
              <a:t>Locs</a:t>
            </a:r>
            <a:endParaRPr lang="en-US" i="1" kern="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buNone/>
              <a:tabLst>
                <a:tab pos="681038" algn="l"/>
                <a:tab pos="4338638" algn="l"/>
              </a:tabLst>
            </a:pP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Range(</a:t>
            </a:r>
            <a:r>
              <a:rPr lang="en-US" i="1" kern="0" dirty="0">
                <a:latin typeface="Times New Roman" charset="0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Times New Roman" charset="0"/>
              </a:rPr>
              <a:t>) = </a:t>
            </a:r>
            <a:r>
              <a:rPr lang="en-US" i="1" kern="0" dirty="0">
                <a:solidFill>
                  <a:srgbClr val="000000"/>
                </a:solidFill>
              </a:rPr>
              <a:t>Containers</a:t>
            </a:r>
            <a:endParaRPr lang="en-US" i="1" kern="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7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636146"/>
          </a:xfrm>
        </p:spPr>
        <p:txBody>
          <a:bodyPr/>
          <a:lstStyle/>
          <a:p>
            <a:r>
              <a:rPr lang="en-US" dirty="0"/>
              <a:t>Backward Search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68558" y="873761"/>
            <a:ext cx="4904688" cy="55985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Cycle checking:</a:t>
            </a:r>
          </a:p>
          <a:p>
            <a:r>
              <a:rPr lang="en-US" dirty="0"/>
              <a:t>After line (</a:t>
            </a:r>
            <a:r>
              <a:rPr lang="en-US" i="1" dirty="0" err="1"/>
              <a:t>i</a:t>
            </a:r>
            <a:r>
              <a:rPr lang="en-US" dirty="0"/>
              <a:t>), put </a:t>
            </a:r>
            <a:r>
              <a:rPr lang="en-US" i="1" dirty="0"/>
              <a:t>Visited </a:t>
            </a:r>
            <a:r>
              <a:rPr lang="en-US" dirty="0"/>
              <a:t>← {</a:t>
            </a:r>
            <a:r>
              <a:rPr lang="en-US" i="1" dirty="0"/>
              <a:t>g</a:t>
            </a:r>
            <a:r>
              <a:rPr lang="en-US" baseline="-25000" dirty="0"/>
              <a:t>0</a:t>
            </a:r>
            <a:r>
              <a:rPr lang="en-US" dirty="0"/>
              <a:t>}</a:t>
            </a:r>
          </a:p>
          <a:p>
            <a:r>
              <a:rPr lang="en-US" dirty="0"/>
              <a:t>After line (</a:t>
            </a:r>
            <a:r>
              <a:rPr lang="en-US" i="1" dirty="0"/>
              <a:t>iii</a:t>
            </a:r>
            <a:r>
              <a:rPr lang="en-US" dirty="0"/>
              <a:t>), put this:</a:t>
            </a:r>
          </a:p>
          <a:p>
            <a:pPr marL="803275" lvl="2" indent="0">
              <a:buNone/>
            </a:pPr>
            <a:r>
              <a:rPr lang="en-US" dirty="0"/>
              <a:t>if </a:t>
            </a:r>
            <a:r>
              <a:rPr lang="en-US" i="1" dirty="0"/>
              <a:t>g</a:t>
            </a:r>
            <a:r>
              <a:rPr lang="en-US" dirty="0"/>
              <a:t> ∈ </a:t>
            </a:r>
            <a:r>
              <a:rPr lang="en-US" i="1" dirty="0"/>
              <a:t>Visited </a:t>
            </a:r>
            <a:r>
              <a:rPr lang="en-US" dirty="0"/>
              <a:t>then </a:t>
            </a:r>
          </a:p>
          <a:p>
            <a:pPr marL="1212850" lvl="3" indent="0">
              <a:buNone/>
            </a:pPr>
            <a:r>
              <a:rPr lang="en-US" dirty="0"/>
              <a:t>return </a:t>
            </a:r>
            <a:r>
              <a:rPr lang="en-US" dirty="0">
                <a:latin typeface="Calibri"/>
                <a:cs typeface="Calibri"/>
              </a:rPr>
              <a:t>failure</a:t>
            </a:r>
          </a:p>
          <a:p>
            <a:pPr marL="803275" lvl="2" indent="0">
              <a:buNone/>
            </a:pPr>
            <a:r>
              <a:rPr lang="en-US" i="1" dirty="0"/>
              <a:t>Visited </a:t>
            </a:r>
            <a:r>
              <a:rPr lang="en-US" dirty="0"/>
              <a:t>← </a:t>
            </a:r>
            <a:r>
              <a:rPr lang="en-US" i="1" dirty="0"/>
              <a:t>Visited </a:t>
            </a:r>
            <a:r>
              <a:rPr lang="en-US" dirty="0"/>
              <a:t>∪ {</a:t>
            </a:r>
            <a:r>
              <a:rPr lang="en-US" i="1" dirty="0"/>
              <a:t>g</a:t>
            </a:r>
            <a:r>
              <a:rPr lang="en-US" dirty="0"/>
              <a:t>}</a:t>
            </a:r>
          </a:p>
          <a:p>
            <a:pPr marL="406400" lvl="1" indent="0">
              <a:buNone/>
            </a:pPr>
            <a:r>
              <a:rPr lang="en-US" dirty="0"/>
              <a:t>or this:</a:t>
            </a:r>
          </a:p>
          <a:p>
            <a:pPr marL="803275" lvl="2" indent="0">
              <a:buNone/>
            </a:pPr>
            <a:r>
              <a:rPr lang="en-US" dirty="0"/>
              <a:t>if ∃</a:t>
            </a:r>
            <a:r>
              <a:rPr lang="en-US" i="1" dirty="0"/>
              <a:t>g′</a:t>
            </a:r>
            <a:r>
              <a:rPr lang="en-US" dirty="0"/>
              <a:t> ∈ </a:t>
            </a:r>
            <a:r>
              <a:rPr lang="en-US" i="1" dirty="0"/>
              <a:t>Visited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i="1" dirty="0"/>
              <a:t>g </a:t>
            </a:r>
            <a:r>
              <a:rPr lang="en-US" dirty="0"/>
              <a:t>⇒</a:t>
            </a:r>
            <a:r>
              <a:rPr lang="en-US" i="1" dirty="0"/>
              <a:t> g′ </a:t>
            </a:r>
            <a:r>
              <a:rPr lang="en-US" dirty="0"/>
              <a:t>then </a:t>
            </a:r>
          </a:p>
          <a:p>
            <a:pPr marL="803275" lvl="2" indent="0">
              <a:buNone/>
            </a:pPr>
            <a:r>
              <a:rPr lang="en-US" dirty="0"/>
              <a:t>	return </a:t>
            </a:r>
            <a:r>
              <a:rPr lang="en-US" dirty="0">
                <a:latin typeface="Calibri"/>
                <a:cs typeface="Calibri"/>
              </a:rPr>
              <a:t>failure</a:t>
            </a:r>
          </a:p>
          <a:p>
            <a:pPr marL="803275" lvl="2" indent="0">
              <a:buNone/>
            </a:pPr>
            <a:r>
              <a:rPr lang="en-US" i="1" dirty="0"/>
              <a:t>Visited </a:t>
            </a:r>
            <a:r>
              <a:rPr lang="en-US" dirty="0"/>
              <a:t>← </a:t>
            </a:r>
            <a:r>
              <a:rPr lang="en-US" i="1" dirty="0"/>
              <a:t>Visited </a:t>
            </a:r>
            <a:r>
              <a:rPr lang="en-US" dirty="0"/>
              <a:t>∪</a:t>
            </a:r>
            <a:r>
              <a:rPr lang="en-US" baseline="-25000" dirty="0"/>
              <a:t> </a:t>
            </a:r>
            <a:r>
              <a:rPr lang="en-US" dirty="0"/>
              <a:t>{</a:t>
            </a:r>
            <a:r>
              <a:rPr lang="en-US" i="1" dirty="0"/>
              <a:t>g</a:t>
            </a:r>
            <a:r>
              <a:rPr lang="en-US" dirty="0"/>
              <a:t>}</a:t>
            </a:r>
            <a:endParaRPr lang="en-US" baseline="-25000" dirty="0">
              <a:latin typeface="Calibri"/>
              <a:cs typeface="Calibri"/>
            </a:endParaRPr>
          </a:p>
          <a:p>
            <a:pPr marL="406400" lvl="1" indent="0">
              <a:buNone/>
            </a:pPr>
            <a:endParaRPr lang="en-US" baseline="-25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With cycle checking, sound and complete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If (</a:t>
            </a:r>
            <a:r>
              <a:rPr lang="el-GR" dirty="0">
                <a:latin typeface="Times New Roman" charset="0"/>
              </a:rPr>
              <a:t>Σ</a:t>
            </a:r>
            <a:r>
              <a:rPr lang="en-US" dirty="0">
                <a:latin typeface="Times New Roman" charset="0"/>
              </a:rPr>
              <a:t>,</a:t>
            </a:r>
            <a:r>
              <a:rPr lang="en-US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s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,</a:t>
            </a:r>
            <a:r>
              <a:rPr lang="en-US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) is solvable, then at least one execution trace will find a solution</a:t>
            </a:r>
          </a:p>
          <a:p>
            <a:pPr marL="406400" lvl="1" indent="0">
              <a:buNone/>
            </a:pPr>
            <a:endParaRPr lang="en-US" dirty="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483805" y="4720028"/>
            <a:ext cx="293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g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339491" y="4195448"/>
            <a:ext cx="27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g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175705" y="4808490"/>
            <a:ext cx="27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g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2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350878" y="5534095"/>
            <a:ext cx="27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g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3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36" name="AutoShape 7"/>
          <p:cNvCxnSpPr>
            <a:cxnSpLocks noChangeShapeType="1"/>
          </p:cNvCxnSpPr>
          <p:nvPr/>
        </p:nvCxnSpPr>
        <p:spPr bwMode="auto">
          <a:xfrm flipH="1" flipV="1">
            <a:off x="4626941" y="4354713"/>
            <a:ext cx="865331" cy="52458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AutoShape 8"/>
          <p:cNvCxnSpPr>
            <a:cxnSpLocks noChangeShapeType="1"/>
            <a:stCxn id="32" idx="1"/>
            <a:endCxn id="34" idx="3"/>
          </p:cNvCxnSpPr>
          <p:nvPr/>
        </p:nvCxnSpPr>
        <p:spPr bwMode="auto">
          <a:xfrm flipH="1">
            <a:off x="4454688" y="4904694"/>
            <a:ext cx="1029117" cy="88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AutoShape 9"/>
          <p:cNvCxnSpPr>
            <a:cxnSpLocks noChangeShapeType="1"/>
          </p:cNvCxnSpPr>
          <p:nvPr/>
        </p:nvCxnSpPr>
        <p:spPr bwMode="auto">
          <a:xfrm flipH="1">
            <a:off x="4638327" y="4930096"/>
            <a:ext cx="853944" cy="81406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827492" y="4251940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4645604" y="4870872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2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4827928" y="5396147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3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3139700" y="4378352"/>
            <a:ext cx="27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g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4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972848" y="5157627"/>
            <a:ext cx="27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g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5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816433" y="4776116"/>
            <a:ext cx="260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s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0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45" name="AutoShape 16"/>
          <p:cNvCxnSpPr>
            <a:cxnSpLocks noChangeShapeType="1"/>
            <a:stCxn id="34" idx="1"/>
            <a:endCxn id="42" idx="3"/>
          </p:cNvCxnSpPr>
          <p:nvPr/>
        </p:nvCxnSpPr>
        <p:spPr bwMode="auto">
          <a:xfrm flipH="1" flipV="1">
            <a:off x="3418682" y="4563018"/>
            <a:ext cx="757022" cy="4301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AutoShape 17"/>
          <p:cNvCxnSpPr>
            <a:cxnSpLocks noChangeShapeType="1"/>
          </p:cNvCxnSpPr>
          <p:nvPr/>
        </p:nvCxnSpPr>
        <p:spPr bwMode="auto">
          <a:xfrm flipH="1">
            <a:off x="3251830" y="5010091"/>
            <a:ext cx="923874" cy="3491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stealth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AutoShape 18"/>
          <p:cNvCxnSpPr>
            <a:cxnSpLocks noChangeShapeType="1"/>
            <a:stCxn id="43" idx="1"/>
            <a:endCxn id="44" idx="3"/>
          </p:cNvCxnSpPr>
          <p:nvPr/>
        </p:nvCxnSpPr>
        <p:spPr bwMode="auto">
          <a:xfrm flipH="1" flipV="1">
            <a:off x="2077043" y="4960783"/>
            <a:ext cx="895804" cy="38151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604204" y="4384046"/>
            <a:ext cx="377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4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489904" y="5118944"/>
            <a:ext cx="373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Calibri"/>
                <a:ea typeface="Times New Roman"/>
                <a:cs typeface="Times New Roman"/>
              </a:rPr>
              <a:t>5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3ADB8F-AFBD-EEE8-D05E-9B857229BC25}"/>
              </a:ext>
            </a:extLst>
          </p:cNvPr>
          <p:cNvGrpSpPr/>
          <p:nvPr/>
        </p:nvGrpSpPr>
        <p:grpSpPr>
          <a:xfrm>
            <a:off x="1099113" y="1139744"/>
            <a:ext cx="4639137" cy="2894046"/>
            <a:chOff x="1594769" y="1128034"/>
            <a:chExt cx="4639137" cy="2894046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546D27D0-E0E1-D4EE-6B90-38280366BB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94769" y="1128034"/>
              <a:ext cx="4639137" cy="2894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  <a:norm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>
                  <a:latin typeface="Calibri"/>
                </a:rPr>
                <a:t>Backward-search </a:t>
              </a:r>
              <a:r>
                <a:rPr lang="en-US" kern="0" dirty="0"/>
                <a:t>(</a:t>
              </a:r>
              <a:r>
                <a:rPr lang="en-US" kern="0" dirty="0" err="1"/>
                <a:t>Σ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s</a:t>
              </a:r>
              <a:r>
                <a:rPr lang="en-US" kern="0" baseline="-25000" dirty="0"/>
                <a:t>0</a:t>
              </a:r>
              <a:r>
                <a:rPr lang="en-US" kern="0" dirty="0"/>
                <a:t>,</a:t>
              </a:r>
              <a:r>
                <a:rPr lang="en-US" kern="0" baseline="-25000" dirty="0"/>
                <a:t> </a:t>
              </a:r>
              <a:r>
                <a:rPr lang="en-US" i="1" kern="0" dirty="0"/>
                <a:t>g</a:t>
              </a:r>
              <a:r>
                <a:rPr lang="en-US" kern="0" dirty="0"/>
                <a:t>)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/>
                <a:t> </a:t>
              </a:r>
              <a:r>
                <a:rPr lang="en-US" i="1" kern="0" dirty="0"/>
                <a:t>π</a:t>
              </a:r>
              <a:r>
                <a:rPr lang="en-US" kern="0" dirty="0"/>
                <a:t> ← ⟨⟩ </a:t>
              </a:r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while </a:t>
              </a:r>
              <a:r>
                <a:rPr lang="en-US" kern="0" baseline="-25000" dirty="0"/>
                <a:t> </a:t>
              </a:r>
              <a:r>
                <a:rPr lang="en-US" i="1" kern="0" dirty="0"/>
                <a:t>s</a:t>
              </a:r>
              <a:r>
                <a:rPr lang="en-US" kern="0" dirty="0"/>
                <a:t> ⊭ </a:t>
              </a:r>
              <a:r>
                <a:rPr lang="en-US" i="1" kern="0" dirty="0"/>
                <a:t>g</a:t>
              </a:r>
              <a:r>
                <a:rPr lang="en-US" kern="0" baseline="-25000" dirty="0"/>
                <a:t> </a:t>
              </a:r>
              <a:r>
                <a:rPr lang="en-US" kern="0" dirty="0"/>
                <a:t> </a:t>
              </a:r>
              <a:r>
                <a:rPr lang="en-US" b="1" kern="0" dirty="0"/>
                <a:t>do</a:t>
              </a:r>
              <a:endParaRPr lang="en-US" kern="0" dirty="0"/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i="1" kern="0" dirty="0"/>
                <a:t>	A′</a:t>
              </a:r>
              <a:r>
                <a:rPr lang="en-US" kern="0" dirty="0"/>
                <a:t> ← {</a:t>
              </a:r>
              <a:r>
                <a:rPr lang="en-US" i="1" kern="0" dirty="0"/>
                <a:t>a</a:t>
              </a:r>
              <a:r>
                <a:rPr lang="en-US" kern="0" dirty="0"/>
                <a:t> ∈ </a:t>
              </a:r>
              <a:r>
                <a:rPr lang="en-US" i="1" kern="0" dirty="0"/>
                <a:t>A</a:t>
              </a:r>
              <a:r>
                <a:rPr lang="en-US" kern="0" dirty="0"/>
                <a:t> | </a:t>
              </a:r>
              <a:r>
                <a:rPr lang="en-US" i="1" kern="0" dirty="0"/>
                <a:t>a</a:t>
              </a:r>
              <a:r>
                <a:rPr lang="en-US" kern="0" dirty="0"/>
                <a:t> is relevant for </a:t>
              </a:r>
              <a:r>
                <a:rPr lang="en-US" i="1" kern="0" dirty="0"/>
                <a:t>g</a:t>
              </a:r>
              <a:r>
                <a:rPr lang="en-US" kern="0" dirty="0"/>
                <a:t>}</a:t>
              </a:r>
              <a:endParaRPr lang="en-US" b="1" kern="0" dirty="0"/>
            </a:p>
            <a:p>
              <a:pPr marL="40163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	if </a:t>
              </a:r>
              <a:r>
                <a:rPr lang="en-US" i="1" kern="0" dirty="0"/>
                <a:t>A′</a:t>
              </a:r>
              <a:r>
                <a:rPr lang="en-US" kern="0" dirty="0"/>
                <a:t> = ∅ </a:t>
              </a:r>
              <a:r>
                <a:rPr lang="en-US" b="1" kern="0" dirty="0"/>
                <a:t>then return </a:t>
              </a:r>
              <a:r>
                <a:rPr lang="en-US" kern="0" dirty="0">
                  <a:latin typeface="Calibri" panose="020F0502020204030204" pitchFamily="34" charset="0"/>
                </a:rPr>
                <a:t>failure</a:t>
              </a:r>
            </a:p>
            <a:p>
              <a:pPr marL="800100" lvl="2" indent="0">
                <a:spcBef>
                  <a:spcPts val="0"/>
                </a:spcBef>
                <a:buFont typeface="System Font Regular"/>
                <a:buNone/>
              </a:pPr>
              <a:r>
                <a:rPr lang="en-US" kern="0" dirty="0" err="1">
                  <a:latin typeface="Calibri"/>
                </a:rPr>
                <a:t>nondeterministically</a:t>
              </a:r>
              <a:r>
                <a:rPr lang="en-US" kern="0" dirty="0">
                  <a:latin typeface="Calibri"/>
                </a:rPr>
                <a:t> choose </a:t>
              </a:r>
              <a:r>
                <a:rPr lang="en-US" i="1" kern="0" dirty="0"/>
                <a:t>a</a:t>
              </a:r>
              <a:r>
                <a:rPr lang="en-US" kern="0" dirty="0"/>
                <a:t> ∈ </a:t>
              </a:r>
              <a:r>
                <a:rPr lang="en-US" i="1" kern="0" dirty="0"/>
                <a:t>A′</a:t>
              </a:r>
              <a:r>
                <a:rPr lang="en-US" kern="0" dirty="0"/>
                <a:t> </a:t>
              </a:r>
            </a:p>
            <a:p>
              <a:pPr marL="800100" lvl="2" indent="0">
                <a:spcBef>
                  <a:spcPts val="0"/>
                </a:spcBef>
                <a:buFont typeface="System Font Regular"/>
                <a:buNone/>
              </a:pPr>
              <a:r>
                <a:rPr lang="en-US" i="1" kern="0" dirty="0"/>
                <a:t>g </a:t>
              </a:r>
              <a:r>
                <a:rPr lang="en-US" kern="0" dirty="0"/>
                <a:t>← </a:t>
              </a:r>
              <a:r>
                <a:rPr lang="en-US" kern="0" dirty="0" err="1"/>
                <a:t>γ</a:t>
              </a:r>
              <a:r>
                <a:rPr lang="en-US" kern="0" baseline="30000" dirty="0" err="1"/>
                <a:t>–1</a:t>
              </a:r>
              <a:r>
                <a:rPr lang="en-US" kern="0" dirty="0"/>
                <a:t>(</a:t>
              </a:r>
              <a:r>
                <a:rPr lang="en-US" i="1" kern="0" dirty="0" err="1"/>
                <a:t>g,a</a:t>
              </a:r>
              <a:r>
                <a:rPr lang="en-US" kern="0" dirty="0"/>
                <a:t>)</a:t>
              </a:r>
            </a:p>
            <a:p>
              <a:pPr marL="800100" lvl="2" indent="0">
                <a:spcBef>
                  <a:spcPts val="0"/>
                </a:spcBef>
                <a:buFont typeface="System Font Regular"/>
                <a:buNone/>
              </a:pPr>
              <a:r>
                <a:rPr lang="en-US" i="1" kern="0" dirty="0"/>
                <a:t>π</a:t>
              </a:r>
              <a:r>
                <a:rPr lang="en-US" kern="0" dirty="0"/>
                <a:t> ← </a:t>
              </a:r>
              <a:r>
                <a:rPr lang="en-US" i="1" kern="0" dirty="0"/>
                <a:t>a·π</a:t>
              </a:r>
            </a:p>
            <a:p>
              <a:pPr marL="458788" lvl="1" indent="0">
                <a:spcBef>
                  <a:spcPts val="0"/>
                </a:spcBef>
                <a:buFont typeface="System Font Regular"/>
                <a:buNone/>
              </a:pPr>
              <a:r>
                <a:rPr lang="en-US" b="1" kern="0" dirty="0"/>
                <a:t>return</a:t>
              </a:r>
              <a:r>
                <a:rPr lang="en-US" kern="0" dirty="0"/>
                <a:t> π</a:t>
              </a:r>
              <a:endParaRPr lang="en-US" i="1" kern="0" baseline="-250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C5BE26D-60EF-7947-8D54-FDEB0DD92276}"/>
                </a:ext>
              </a:extLst>
            </p:cNvPr>
            <p:cNvSpPr/>
            <p:nvPr/>
          </p:nvSpPr>
          <p:spPr>
            <a:xfrm>
              <a:off x="1594769" y="1429099"/>
              <a:ext cx="809837" cy="19389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 err="1">
                  <a:latin typeface="Times New Roman" panose="02020603050405020304" pitchFamily="18" charset="0"/>
                </a:rPr>
                <a:t>i</a:t>
              </a:r>
              <a:r>
                <a:rPr lang="en-US" sz="2000" dirty="0">
                  <a:latin typeface="Times New Roman" panose="02020603050405020304" pitchFamily="18" charset="0"/>
                </a:rPr>
                <a:t>)      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endParaRPr lang="en-US" sz="2000" dirty="0">
                <a:latin typeface="Times New Roman" panose="02020603050405020304" pitchFamily="18" charset="0"/>
              </a:endParaRPr>
            </a:p>
            <a:p>
              <a:r>
                <a:rPr lang="en-US" sz="2000" dirty="0">
                  <a:latin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</a:rPr>
                <a:t>iii</a:t>
              </a:r>
              <a:r>
                <a:rPr lang="en-US" sz="2000" dirty="0">
                  <a:latin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31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Branching Factor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052312" y="1176890"/>
            <a:ext cx="7994577" cy="23391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Motivation for </a:t>
            </a:r>
            <a:r>
              <a:rPr lang="en-US" dirty="0">
                <a:latin typeface="Calibri"/>
              </a:rPr>
              <a:t>Backward-search </a:t>
            </a:r>
            <a:r>
              <a:rPr lang="en-US" dirty="0">
                <a:latin typeface="Times New Roman" charset="0"/>
              </a:rPr>
              <a:t>was to reduce the branching 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As written, doesn’t accomplish that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Solve this by </a:t>
            </a:r>
            <a:r>
              <a:rPr lang="en-US" i="1" dirty="0">
                <a:latin typeface="Times New Roman" charset="0"/>
              </a:rPr>
              <a:t>lifting</a:t>
            </a:r>
            <a:r>
              <a:rPr lang="en-US" dirty="0">
                <a:latin typeface="Times New Roman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When possible, leave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variables uninstantiated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Most implementations of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Calibri" panose="020F0502020204030204" pitchFamily="34" charset="0"/>
              </a:rPr>
              <a:t>Backward-search </a:t>
            </a:r>
            <a:r>
              <a:rPr lang="en-US" dirty="0">
                <a:latin typeface="Times New Roman" charset="0"/>
              </a:rPr>
              <a:t>do this</a:t>
            </a:r>
          </a:p>
        </p:txBody>
      </p:sp>
      <p:sp>
        <p:nvSpPr>
          <p:cNvPr id="210" name="Text Box 43"/>
          <p:cNvSpPr txBox="1">
            <a:spLocks noChangeArrowheads="1"/>
          </p:cNvSpPr>
          <p:nvPr/>
        </p:nvSpPr>
        <p:spPr bwMode="auto">
          <a:xfrm rot="5400000">
            <a:off x="2963152" y="5422515"/>
            <a:ext cx="473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. . .</a:t>
            </a:r>
          </a:p>
        </p:txBody>
      </p:sp>
      <p:cxnSp>
        <p:nvCxnSpPr>
          <p:cNvPr id="211" name="AutoShape 47"/>
          <p:cNvCxnSpPr>
            <a:cxnSpLocks noChangeShapeType="1"/>
            <a:stCxn id="220" idx="1"/>
            <a:endCxn id="214" idx="3"/>
          </p:cNvCxnSpPr>
          <p:nvPr/>
        </p:nvCxnSpPr>
        <p:spPr bwMode="auto">
          <a:xfrm flipH="1" flipV="1">
            <a:off x="3964676" y="4566869"/>
            <a:ext cx="822043" cy="67065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2" name="AutoShape 48"/>
          <p:cNvCxnSpPr>
            <a:cxnSpLocks noChangeShapeType="1"/>
            <a:stCxn id="220" idx="1"/>
            <a:endCxn id="215" idx="3"/>
          </p:cNvCxnSpPr>
          <p:nvPr/>
        </p:nvCxnSpPr>
        <p:spPr bwMode="auto">
          <a:xfrm flipH="1" flipV="1">
            <a:off x="3964676" y="5061057"/>
            <a:ext cx="822043" cy="17646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3" name="AutoShape 50"/>
          <p:cNvCxnSpPr>
            <a:cxnSpLocks noChangeShapeType="1"/>
            <a:stCxn id="220" idx="1"/>
            <a:endCxn id="216" idx="3"/>
          </p:cNvCxnSpPr>
          <p:nvPr/>
        </p:nvCxnSpPr>
        <p:spPr bwMode="auto">
          <a:xfrm flipH="1">
            <a:off x="3964432" y="5237522"/>
            <a:ext cx="822287" cy="91578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4" name="Text Box 40"/>
          <p:cNvSpPr txBox="1">
            <a:spLocks noChangeArrowheads="1"/>
          </p:cNvSpPr>
          <p:nvPr/>
        </p:nvSpPr>
        <p:spPr bwMode="auto">
          <a:xfrm>
            <a:off x="2325585" y="4382202"/>
            <a:ext cx="1639091" cy="369332"/>
          </a:xfrm>
          <a:prstGeom prst="rect">
            <a:avLst/>
          </a:prstGeom>
          <a:solidFill>
            <a:srgbClr val="CDFFCC"/>
          </a:solidFill>
          <a:ln>
            <a:solidFill>
              <a:schemeClr val="tx1"/>
            </a:solidFill>
          </a:ln>
        </p:spPr>
        <p:txBody>
          <a:bodyPr wrap="none" lIns="91440" r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ja-JP" sz="1800" dirty="0">
                <a:latin typeface="Calibri"/>
                <a:ea typeface="Times New Roman"/>
                <a:cs typeface="Calibri"/>
              </a:rPr>
              <a:t>move(r1,d2,d3)</a:t>
            </a:r>
            <a:endParaRPr lang="en-US" sz="1800" baseline="-25000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215" name="Text Box 41"/>
          <p:cNvSpPr txBox="1">
            <a:spLocks noChangeArrowheads="1"/>
          </p:cNvSpPr>
          <p:nvPr/>
        </p:nvSpPr>
        <p:spPr bwMode="auto">
          <a:xfrm>
            <a:off x="2325585" y="4876390"/>
            <a:ext cx="1639091" cy="369332"/>
          </a:xfrm>
          <a:prstGeom prst="rect">
            <a:avLst/>
          </a:prstGeom>
          <a:solidFill>
            <a:srgbClr val="CDFFCC"/>
          </a:solidFill>
          <a:ln>
            <a:solidFill>
              <a:schemeClr val="tx1"/>
            </a:solidFill>
          </a:ln>
        </p:spPr>
        <p:txBody>
          <a:bodyPr wrap="none" lIns="91440" r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>
                <a:latin typeface="Calibri"/>
                <a:ea typeface="Times New Roman"/>
                <a:cs typeface="Calibri"/>
              </a:rPr>
              <a:t>move(r1,d4,d3)</a:t>
            </a:r>
            <a:endParaRPr lang="en-US" sz="1800" baseline="-25000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216" name="Text Box 52"/>
          <p:cNvSpPr txBox="1">
            <a:spLocks noChangeArrowheads="1"/>
          </p:cNvSpPr>
          <p:nvPr/>
        </p:nvSpPr>
        <p:spPr bwMode="auto">
          <a:xfrm>
            <a:off x="2325585" y="5968640"/>
            <a:ext cx="1638847" cy="369332"/>
          </a:xfrm>
          <a:prstGeom prst="rect">
            <a:avLst/>
          </a:prstGeom>
          <a:solidFill>
            <a:srgbClr val="CDFFCC"/>
          </a:solidFill>
          <a:ln>
            <a:solidFill>
              <a:schemeClr val="tx1"/>
            </a:solidFill>
          </a:ln>
        </p:spPr>
        <p:txBody>
          <a:bodyPr wrap="none" lIns="91440" r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>
                <a:latin typeface="Calibri"/>
                <a:ea typeface="Times New Roman"/>
                <a:cs typeface="Calibri"/>
              </a:rPr>
              <a:t>move(r1,d7,d3)</a:t>
            </a:r>
            <a:endParaRPr lang="en-US" sz="1800" baseline="-25000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217" name="Text Box 40"/>
          <p:cNvSpPr txBox="1">
            <a:spLocks noChangeArrowheads="1"/>
          </p:cNvSpPr>
          <p:nvPr/>
        </p:nvSpPr>
        <p:spPr bwMode="auto">
          <a:xfrm>
            <a:off x="2325585" y="3888014"/>
            <a:ext cx="1639091" cy="369332"/>
          </a:xfrm>
          <a:prstGeom prst="rect">
            <a:avLst/>
          </a:prstGeom>
          <a:solidFill>
            <a:srgbClr val="CDFFCC"/>
          </a:solidFill>
          <a:ln>
            <a:solidFill>
              <a:schemeClr val="tx1"/>
            </a:solidFill>
          </a:ln>
        </p:spPr>
        <p:txBody>
          <a:bodyPr wrap="none" lIns="91440" r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>
                <a:latin typeface="Calibri"/>
                <a:ea typeface="Times New Roman"/>
                <a:cs typeface="Calibri"/>
              </a:rPr>
              <a:t>move(r1,d1,d3)</a:t>
            </a:r>
            <a:endParaRPr lang="en-US" sz="1800" baseline="-25000" dirty="0">
              <a:latin typeface="Calibri"/>
              <a:ea typeface="Times New Roman"/>
              <a:cs typeface="Calibri"/>
            </a:endParaRPr>
          </a:p>
        </p:txBody>
      </p:sp>
      <p:cxnSp>
        <p:nvCxnSpPr>
          <p:cNvPr id="219" name="AutoShape 47"/>
          <p:cNvCxnSpPr>
            <a:cxnSpLocks noChangeShapeType="1"/>
            <a:stCxn id="220" idx="1"/>
            <a:endCxn id="217" idx="3"/>
          </p:cNvCxnSpPr>
          <p:nvPr/>
        </p:nvCxnSpPr>
        <p:spPr bwMode="auto">
          <a:xfrm flipH="1" flipV="1">
            <a:off x="3964676" y="4072681"/>
            <a:ext cx="822043" cy="116484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0" name="Text Box 19"/>
          <p:cNvSpPr txBox="1">
            <a:spLocks noChangeArrowheads="1"/>
          </p:cNvSpPr>
          <p:nvPr/>
        </p:nvSpPr>
        <p:spPr bwMode="auto">
          <a:xfrm>
            <a:off x="4786719" y="5052855"/>
            <a:ext cx="165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Times New Roman"/>
                <a:ea typeface="Times New Roman"/>
                <a:cs typeface="Times New Roman"/>
              </a:rPr>
              <a:t>g 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= {</a:t>
            </a:r>
            <a:r>
              <a:rPr lang="en-US" sz="1800" dirty="0" err="1">
                <a:latin typeface="Calibri"/>
                <a:ea typeface="Times New Roman"/>
                <a:cs typeface="Calibri"/>
              </a:rPr>
              <a:t>loc</a:t>
            </a:r>
            <a:r>
              <a:rPr lang="en-US" sz="1800" dirty="0">
                <a:latin typeface="Calibri"/>
                <a:ea typeface="Times New Roman"/>
                <a:cs typeface="Calibri"/>
              </a:rPr>
              <a:t>(r1)=d3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}</a:t>
            </a:r>
          </a:p>
        </p:txBody>
      </p:sp>
      <p:sp>
        <p:nvSpPr>
          <p:cNvPr id="289" name="Text Box 40"/>
          <p:cNvSpPr txBox="1">
            <a:spLocks noChangeArrowheads="1"/>
          </p:cNvSpPr>
          <p:nvPr/>
        </p:nvSpPr>
        <p:spPr bwMode="auto">
          <a:xfrm>
            <a:off x="6353462" y="5617814"/>
            <a:ext cx="1503274" cy="369332"/>
          </a:xfrm>
          <a:prstGeom prst="rect">
            <a:avLst/>
          </a:prstGeom>
          <a:solidFill>
            <a:srgbClr val="CDFFCC"/>
          </a:solidFill>
          <a:ln>
            <a:solidFill>
              <a:schemeClr val="tx1"/>
            </a:solidFill>
          </a:ln>
        </p:spPr>
        <p:txBody>
          <a:bodyPr wrap="none" lIns="91440" r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ja-JP" sz="1800" dirty="0">
                <a:latin typeface="Calibri"/>
                <a:ea typeface="Times New Roman"/>
                <a:cs typeface="Calibri"/>
              </a:rPr>
              <a:t>move(r1,</a:t>
            </a:r>
            <a:r>
              <a:rPr lang="en-US" altLang="ja-JP" sz="1800" i="1" dirty="0">
                <a:latin typeface="Times New Roman"/>
                <a:ea typeface="Times New Roman"/>
                <a:cs typeface="Times New Roman"/>
              </a:rPr>
              <a:t>y</a:t>
            </a:r>
            <a:r>
              <a:rPr lang="en-US" altLang="ja-JP" sz="1800" dirty="0">
                <a:latin typeface="Calibri"/>
                <a:ea typeface="Times New Roman"/>
                <a:cs typeface="Calibri"/>
              </a:rPr>
              <a:t>,d3)</a:t>
            </a:r>
            <a:endParaRPr lang="en-US" sz="1800" baseline="-25000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290" name="Text Box 19"/>
          <p:cNvSpPr txBox="1">
            <a:spLocks noChangeArrowheads="1"/>
          </p:cNvSpPr>
          <p:nvPr/>
        </p:nvSpPr>
        <p:spPr bwMode="auto">
          <a:xfrm>
            <a:off x="8355691" y="5622480"/>
            <a:ext cx="165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Times New Roman"/>
                <a:ea typeface="Times New Roman"/>
                <a:cs typeface="Times New Roman"/>
              </a:rPr>
              <a:t>g 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= {</a:t>
            </a:r>
            <a:r>
              <a:rPr lang="en-US" sz="1800" dirty="0" err="1">
                <a:latin typeface="Calibri"/>
                <a:ea typeface="Times New Roman"/>
                <a:cs typeface="Calibri"/>
              </a:rPr>
              <a:t>loc</a:t>
            </a:r>
            <a:r>
              <a:rPr lang="en-US" sz="1800" dirty="0">
                <a:latin typeface="Calibri"/>
                <a:ea typeface="Times New Roman"/>
                <a:cs typeface="Calibri"/>
              </a:rPr>
              <a:t>(r1)=d3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3536" y="5138123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−1</a:t>
            </a:r>
            <a:endParaRPr lang="en-US" dirty="0"/>
          </a:p>
        </p:txBody>
      </p:sp>
      <p:sp>
        <p:nvSpPr>
          <p:cNvPr id="419" name="Freeform 860"/>
          <p:cNvSpPr>
            <a:spLocks/>
          </p:cNvSpPr>
          <p:nvPr/>
        </p:nvSpPr>
        <p:spPr bwMode="auto">
          <a:xfrm>
            <a:off x="8440472" y="2562627"/>
            <a:ext cx="816375" cy="271908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432" name="Rectangle 891"/>
          <p:cNvSpPr>
            <a:spLocks noChangeArrowheads="1"/>
          </p:cNvSpPr>
          <p:nvPr/>
        </p:nvSpPr>
        <p:spPr bwMode="auto">
          <a:xfrm>
            <a:off x="7702444" y="3152557"/>
            <a:ext cx="65" cy="261610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700" b="1" dirty="0">
              <a:latin typeface="Calibri"/>
              <a:ea typeface="Calibri"/>
              <a:cs typeface="Calibri"/>
            </a:endParaRPr>
          </a:p>
        </p:txBody>
      </p:sp>
      <p:grpSp>
        <p:nvGrpSpPr>
          <p:cNvPr id="434" name="Group 433"/>
          <p:cNvGrpSpPr/>
          <p:nvPr/>
        </p:nvGrpSpPr>
        <p:grpSpPr>
          <a:xfrm>
            <a:off x="7588483" y="2517801"/>
            <a:ext cx="728813" cy="290646"/>
            <a:chOff x="4309823" y="2312727"/>
            <a:chExt cx="1124713" cy="448527"/>
          </a:xfrm>
        </p:grpSpPr>
        <p:sp>
          <p:nvSpPr>
            <p:cNvPr id="435" name="Freeform 860"/>
            <p:cNvSpPr>
              <a:spLocks/>
            </p:cNvSpPr>
            <p:nvPr/>
          </p:nvSpPr>
          <p:spPr bwMode="auto">
            <a:xfrm>
              <a:off x="4713316" y="2596201"/>
              <a:ext cx="393192" cy="16505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436" name="Straight Connector 435"/>
            <p:cNvCxnSpPr/>
            <p:nvPr/>
          </p:nvCxnSpPr>
          <p:spPr>
            <a:xfrm>
              <a:off x="4309823" y="2312727"/>
              <a:ext cx="1124713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3" name="Rectangle 891"/>
          <p:cNvSpPr>
            <a:spLocks noChangeArrowheads="1"/>
          </p:cNvSpPr>
          <p:nvPr/>
        </p:nvSpPr>
        <p:spPr bwMode="auto">
          <a:xfrm>
            <a:off x="8957772" y="3081051"/>
            <a:ext cx="65" cy="261610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700" b="1" dirty="0">
              <a:latin typeface="Calibri"/>
              <a:ea typeface="Calibri"/>
              <a:cs typeface="Calibri"/>
            </a:endParaRPr>
          </a:p>
        </p:txBody>
      </p:sp>
      <p:grpSp>
        <p:nvGrpSpPr>
          <p:cNvPr id="321" name="Group 320"/>
          <p:cNvGrpSpPr/>
          <p:nvPr/>
        </p:nvGrpSpPr>
        <p:grpSpPr>
          <a:xfrm>
            <a:off x="9167693" y="3332476"/>
            <a:ext cx="1261312" cy="888344"/>
            <a:chOff x="7668987" y="2487530"/>
            <a:chExt cx="1261312" cy="888344"/>
          </a:xfrm>
        </p:grpSpPr>
        <p:sp>
          <p:nvSpPr>
            <p:cNvPr id="322" name="Rectangle 891"/>
            <p:cNvSpPr>
              <a:spLocks noChangeArrowheads="1"/>
            </p:cNvSpPr>
            <p:nvPr/>
          </p:nvSpPr>
          <p:spPr bwMode="auto">
            <a:xfrm>
              <a:off x="7775117" y="3114264"/>
              <a:ext cx="65" cy="261610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3" name="Line 853"/>
            <p:cNvSpPr>
              <a:spLocks noChangeShapeType="1"/>
            </p:cNvSpPr>
            <p:nvPr/>
          </p:nvSpPr>
          <p:spPr bwMode="auto">
            <a:xfrm>
              <a:off x="7668987" y="3268848"/>
              <a:ext cx="533278" cy="3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032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 dirty="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7861324" y="2487530"/>
              <a:ext cx="1068975" cy="282627"/>
              <a:chOff x="4618723" y="2325102"/>
              <a:chExt cx="1649655" cy="436152"/>
            </a:xfrm>
          </p:grpSpPr>
          <p:sp>
            <p:nvSpPr>
              <p:cNvPr id="325" name="Freeform 860"/>
              <p:cNvSpPr>
                <a:spLocks/>
              </p:cNvSpPr>
              <p:nvPr/>
            </p:nvSpPr>
            <p:spPr bwMode="auto">
              <a:xfrm>
                <a:off x="4713316" y="2596201"/>
                <a:ext cx="393192" cy="165053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326" name="Straight Connector 325"/>
              <p:cNvCxnSpPr/>
              <p:nvPr/>
            </p:nvCxnSpPr>
            <p:spPr>
              <a:xfrm>
                <a:off x="5143667" y="2325102"/>
                <a:ext cx="112471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Freeform 860"/>
              <p:cNvSpPr>
                <a:spLocks/>
              </p:cNvSpPr>
              <p:nvPr/>
            </p:nvSpPr>
            <p:spPr bwMode="auto">
              <a:xfrm>
                <a:off x="4618723" y="2337343"/>
                <a:ext cx="1213406" cy="411479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solidFill>
                <a:srgbClr val="CDC9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28" name="Rectangle 891"/>
          <p:cNvSpPr>
            <a:spLocks noChangeArrowheads="1"/>
          </p:cNvSpPr>
          <p:nvPr/>
        </p:nvSpPr>
        <p:spPr bwMode="auto">
          <a:xfrm>
            <a:off x="7252944" y="3955317"/>
            <a:ext cx="65" cy="261610"/>
          </a:xfrm>
          <a:prstGeom prst="rect">
            <a:avLst/>
          </a:prstGeom>
          <a:solidFill>
            <a:srgbClr val="89D3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7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29" name="Rectangle 891"/>
          <p:cNvSpPr>
            <a:spLocks noChangeArrowheads="1"/>
          </p:cNvSpPr>
          <p:nvPr/>
        </p:nvSpPr>
        <p:spPr bwMode="auto">
          <a:xfrm>
            <a:off x="9256847" y="4019174"/>
            <a:ext cx="65" cy="261610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7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31" name="Line 853"/>
          <p:cNvSpPr>
            <a:spLocks noChangeShapeType="1"/>
          </p:cNvSpPr>
          <p:nvPr/>
        </p:nvSpPr>
        <p:spPr bwMode="auto">
          <a:xfrm>
            <a:off x="6856701" y="4080988"/>
            <a:ext cx="592531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5588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 sz="1700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332" name="Straight Connector 331"/>
          <p:cNvCxnSpPr/>
          <p:nvPr/>
        </p:nvCxnSpPr>
        <p:spPr>
          <a:xfrm>
            <a:off x="8199526" y="3284186"/>
            <a:ext cx="8163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Freeform 860"/>
          <p:cNvSpPr>
            <a:spLocks/>
          </p:cNvSpPr>
          <p:nvPr/>
        </p:nvSpPr>
        <p:spPr bwMode="auto">
          <a:xfrm>
            <a:off x="7902519" y="3327619"/>
            <a:ext cx="283098" cy="271908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334" name="Freeform 860"/>
          <p:cNvSpPr>
            <a:spLocks/>
          </p:cNvSpPr>
          <p:nvPr/>
        </p:nvSpPr>
        <p:spPr bwMode="auto">
          <a:xfrm>
            <a:off x="7772883" y="3292352"/>
            <a:ext cx="873651" cy="309433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cxnSp>
        <p:nvCxnSpPr>
          <p:cNvPr id="335" name="Straight Connector 334"/>
          <p:cNvCxnSpPr/>
          <p:nvPr/>
        </p:nvCxnSpPr>
        <p:spPr>
          <a:xfrm>
            <a:off x="8299105" y="4111863"/>
            <a:ext cx="65836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6" name="Freeform 860"/>
          <p:cNvSpPr>
            <a:spLocks/>
          </p:cNvSpPr>
          <p:nvPr/>
        </p:nvSpPr>
        <p:spPr bwMode="auto">
          <a:xfrm>
            <a:off x="7986735" y="4155296"/>
            <a:ext cx="888796" cy="271908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337" name="Freeform 860"/>
          <p:cNvSpPr>
            <a:spLocks/>
          </p:cNvSpPr>
          <p:nvPr/>
        </p:nvSpPr>
        <p:spPr bwMode="auto">
          <a:xfrm>
            <a:off x="7860545" y="4122398"/>
            <a:ext cx="1123653" cy="292608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338" name="Line 853"/>
          <p:cNvSpPr>
            <a:spLocks noChangeShapeType="1"/>
          </p:cNvSpPr>
          <p:nvPr/>
        </p:nvSpPr>
        <p:spPr bwMode="auto">
          <a:xfrm>
            <a:off x="8480061" y="4634698"/>
            <a:ext cx="132588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4478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700" dirty="0">
                <a:latin typeface="Calibri"/>
                <a:ea typeface="Times New Roman"/>
                <a:cs typeface="Times New Roman"/>
              </a:rPr>
              <a:t>             d2</a:t>
            </a:r>
          </a:p>
        </p:txBody>
      </p:sp>
      <p:sp>
        <p:nvSpPr>
          <p:cNvPr id="339" name="Line 853"/>
          <p:cNvSpPr>
            <a:spLocks noChangeShapeType="1"/>
          </p:cNvSpPr>
          <p:nvPr/>
        </p:nvSpPr>
        <p:spPr bwMode="auto">
          <a:xfrm>
            <a:off x="6326751" y="4630336"/>
            <a:ext cx="1481327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4478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700" dirty="0">
                <a:latin typeface="Calibri"/>
                <a:ea typeface="Times New Roman"/>
                <a:cs typeface="Times New Roman"/>
              </a:rPr>
              <a:t>             d1</a:t>
            </a:r>
          </a:p>
        </p:txBody>
      </p:sp>
      <p:sp>
        <p:nvSpPr>
          <p:cNvPr id="340" name="Line 853"/>
          <p:cNvSpPr>
            <a:spLocks noChangeShapeType="1"/>
          </p:cNvSpPr>
          <p:nvPr/>
        </p:nvSpPr>
        <p:spPr bwMode="auto">
          <a:xfrm>
            <a:off x="7998895" y="3712928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4478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700" dirty="0">
                <a:ea typeface="Times New Roman"/>
                <a:cs typeface="Times New Roman"/>
              </a:rPr>
              <a:t>          d3</a:t>
            </a:r>
          </a:p>
        </p:txBody>
      </p:sp>
      <p:cxnSp>
        <p:nvCxnSpPr>
          <p:cNvPr id="292" name="AutoShape 47"/>
          <p:cNvCxnSpPr>
            <a:cxnSpLocks noChangeShapeType="1"/>
            <a:stCxn id="290" idx="1"/>
            <a:endCxn id="289" idx="3"/>
          </p:cNvCxnSpPr>
          <p:nvPr/>
        </p:nvCxnSpPr>
        <p:spPr bwMode="auto">
          <a:xfrm flipH="1" flipV="1">
            <a:off x="7856736" y="5802480"/>
            <a:ext cx="498954" cy="466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7994907" y="5394338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</a:rPr>
              <a:t>γ</a:t>
            </a:r>
            <a:r>
              <a:rPr lang="en-US" baseline="30000" dirty="0">
                <a:latin typeface="Times New Roman" charset="0"/>
              </a:rPr>
              <a:t>−1</a:t>
            </a:r>
            <a:endParaRPr lang="en-US" dirty="0"/>
          </a:p>
        </p:txBody>
      </p:sp>
      <p:cxnSp>
        <p:nvCxnSpPr>
          <p:cNvPr id="418" name="Straight Connector 417"/>
          <p:cNvCxnSpPr/>
          <p:nvPr/>
        </p:nvCxnSpPr>
        <p:spPr>
          <a:xfrm>
            <a:off x="8939239" y="2519194"/>
            <a:ext cx="8163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2" name="Freeform 860"/>
          <p:cNvSpPr>
            <a:spLocks/>
          </p:cNvSpPr>
          <p:nvPr/>
        </p:nvSpPr>
        <p:spPr bwMode="auto">
          <a:xfrm>
            <a:off x="8554155" y="2527359"/>
            <a:ext cx="873652" cy="301752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423" name="Line 853"/>
          <p:cNvSpPr>
            <a:spLocks noChangeShapeType="1"/>
          </p:cNvSpPr>
          <p:nvPr/>
        </p:nvSpPr>
        <p:spPr bwMode="auto">
          <a:xfrm>
            <a:off x="8675590" y="2969080"/>
            <a:ext cx="11887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4478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700" dirty="0">
                <a:ea typeface="Times New Roman"/>
                <a:cs typeface="Times New Roman"/>
              </a:rPr>
              <a:t>          d6</a:t>
            </a:r>
          </a:p>
        </p:txBody>
      </p:sp>
      <p:sp>
        <p:nvSpPr>
          <p:cNvPr id="448" name="Line 853"/>
          <p:cNvSpPr>
            <a:spLocks noChangeShapeType="1"/>
          </p:cNvSpPr>
          <p:nvPr/>
        </p:nvSpPr>
        <p:spPr bwMode="auto">
          <a:xfrm>
            <a:off x="8229920" y="2158215"/>
            <a:ext cx="129844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700" dirty="0">
                <a:latin typeface="Calibri"/>
                <a:ea typeface="Times New Roman"/>
                <a:cs typeface="Times New Roman"/>
              </a:rPr>
              <a:t>             d7</a:t>
            </a:r>
          </a:p>
        </p:txBody>
      </p:sp>
      <p:sp>
        <p:nvSpPr>
          <p:cNvPr id="439" name="Freeform 860"/>
          <p:cNvSpPr>
            <a:spLocks/>
          </p:cNvSpPr>
          <p:nvPr/>
        </p:nvSpPr>
        <p:spPr bwMode="auto">
          <a:xfrm>
            <a:off x="7788650" y="2523356"/>
            <a:ext cx="786286" cy="283464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415" name="Line 853"/>
          <p:cNvSpPr>
            <a:spLocks noChangeShapeType="1"/>
          </p:cNvSpPr>
          <p:nvPr/>
        </p:nvSpPr>
        <p:spPr bwMode="auto">
          <a:xfrm>
            <a:off x="6427516" y="2899045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4478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700" dirty="0">
                <a:ea typeface="Times New Roman"/>
                <a:cs typeface="Times New Roman"/>
              </a:rPr>
              <a:t>          d5</a:t>
            </a:r>
          </a:p>
        </p:txBody>
      </p:sp>
      <p:grpSp>
        <p:nvGrpSpPr>
          <p:cNvPr id="453" name="Group 452"/>
          <p:cNvGrpSpPr/>
          <p:nvPr/>
        </p:nvGrpSpPr>
        <p:grpSpPr>
          <a:xfrm>
            <a:off x="6890558" y="3252947"/>
            <a:ext cx="728813" cy="290646"/>
            <a:chOff x="4309823" y="2312727"/>
            <a:chExt cx="1124713" cy="448527"/>
          </a:xfrm>
        </p:grpSpPr>
        <p:sp>
          <p:nvSpPr>
            <p:cNvPr id="454" name="Freeform 860"/>
            <p:cNvSpPr>
              <a:spLocks/>
            </p:cNvSpPr>
            <p:nvPr/>
          </p:nvSpPr>
          <p:spPr bwMode="auto">
            <a:xfrm>
              <a:off x="4713316" y="2596201"/>
              <a:ext cx="393192" cy="165053"/>
            </a:xfrm>
            <a:custGeom>
              <a:avLst/>
              <a:gdLst>
                <a:gd name="T0" fmla="*/ 1592 w 192"/>
                <a:gd name="T1" fmla="*/ 566 h 48"/>
                <a:gd name="T2" fmla="*/ 0 w 192"/>
                <a:gd name="T3" fmla="*/ 566 h 48"/>
                <a:gd name="T4" fmla="*/ 537 w 192"/>
                <a:gd name="T5" fmla="*/ 0 h 48"/>
                <a:gd name="T6" fmla="*/ 2124 w 192"/>
                <a:gd name="T7" fmla="*/ 0 h 48"/>
                <a:gd name="T8" fmla="*/ 1592 w 192"/>
                <a:gd name="T9" fmla="*/ 56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CDC9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dirty="0">
                <a:latin typeface="Calibri"/>
                <a:ea typeface="Calibri"/>
                <a:cs typeface="Calibri"/>
              </a:endParaRPr>
            </a:p>
          </p:txBody>
        </p:sp>
        <p:cxnSp>
          <p:nvCxnSpPr>
            <p:cNvPr id="455" name="Straight Connector 454"/>
            <p:cNvCxnSpPr/>
            <p:nvPr/>
          </p:nvCxnSpPr>
          <p:spPr>
            <a:xfrm>
              <a:off x="4309823" y="2312727"/>
              <a:ext cx="1124713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6" name="Freeform 860"/>
          <p:cNvSpPr>
            <a:spLocks/>
          </p:cNvSpPr>
          <p:nvPr/>
        </p:nvSpPr>
        <p:spPr bwMode="auto">
          <a:xfrm>
            <a:off x="7090725" y="3258502"/>
            <a:ext cx="786286" cy="283464"/>
          </a:xfrm>
          <a:custGeom>
            <a:avLst/>
            <a:gdLst>
              <a:gd name="T0" fmla="*/ 1592 w 192"/>
              <a:gd name="T1" fmla="*/ 566 h 48"/>
              <a:gd name="T2" fmla="*/ 0 w 192"/>
              <a:gd name="T3" fmla="*/ 566 h 48"/>
              <a:gd name="T4" fmla="*/ 537 w 192"/>
              <a:gd name="T5" fmla="*/ 0 h 48"/>
              <a:gd name="T6" fmla="*/ 2124 w 192"/>
              <a:gd name="T7" fmla="*/ 0 h 48"/>
              <a:gd name="T8" fmla="*/ 1592 w 192"/>
              <a:gd name="T9" fmla="*/ 56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48"/>
              <a:gd name="T17" fmla="*/ 192 w 19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48">
                <a:moveTo>
                  <a:pt x="144" y="48"/>
                </a:moveTo>
                <a:lnTo>
                  <a:pt x="0" y="48"/>
                </a:lnTo>
                <a:lnTo>
                  <a:pt x="48" y="0"/>
                </a:lnTo>
                <a:lnTo>
                  <a:pt x="192" y="0"/>
                </a:lnTo>
                <a:lnTo>
                  <a:pt x="144" y="48"/>
                </a:lnTo>
                <a:close/>
              </a:path>
            </a:pathLst>
          </a:custGeom>
          <a:solidFill>
            <a:srgbClr val="CDC9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700" dirty="0">
              <a:latin typeface="Calibri"/>
              <a:ea typeface="Calibri"/>
              <a:cs typeface="Calibri"/>
            </a:endParaRPr>
          </a:p>
        </p:txBody>
      </p:sp>
      <p:sp>
        <p:nvSpPr>
          <p:cNvPr id="457" name="Line 853"/>
          <p:cNvSpPr>
            <a:spLocks noChangeShapeType="1"/>
          </p:cNvSpPr>
          <p:nvPr/>
        </p:nvSpPr>
        <p:spPr bwMode="auto">
          <a:xfrm>
            <a:off x="5729591" y="3634191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4478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700" dirty="0">
                <a:ea typeface="Times New Roman"/>
                <a:cs typeface="Times New Roman"/>
              </a:rPr>
              <a:t>          d4</a:t>
            </a:r>
          </a:p>
        </p:txBody>
      </p:sp>
      <p:grpSp>
        <p:nvGrpSpPr>
          <p:cNvPr id="459" name="Group 458"/>
          <p:cNvGrpSpPr/>
          <p:nvPr/>
        </p:nvGrpSpPr>
        <p:grpSpPr>
          <a:xfrm>
            <a:off x="7035660" y="3281397"/>
            <a:ext cx="1203321" cy="1021208"/>
            <a:chOff x="5511659" y="3281397"/>
            <a:chExt cx="1203321" cy="1021208"/>
          </a:xfrm>
        </p:grpSpPr>
        <p:sp>
          <p:nvSpPr>
            <p:cNvPr id="460" name="Oval 859"/>
            <p:cNvSpPr>
              <a:spLocks noChangeAspect="1" noChangeArrowheads="1"/>
            </p:cNvSpPr>
            <p:nvPr/>
          </p:nvSpPr>
          <p:spPr bwMode="auto">
            <a:xfrm>
              <a:off x="6573152" y="4080922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61" name="Oval 861"/>
            <p:cNvSpPr>
              <a:spLocks noChangeAspect="1" noChangeArrowheads="1"/>
            </p:cNvSpPr>
            <p:nvPr/>
          </p:nvSpPr>
          <p:spPr bwMode="auto">
            <a:xfrm>
              <a:off x="5511660" y="4191764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62" name="Oval 862"/>
            <p:cNvSpPr>
              <a:spLocks noChangeAspect="1" noChangeArrowheads="1"/>
            </p:cNvSpPr>
            <p:nvPr/>
          </p:nvSpPr>
          <p:spPr bwMode="auto">
            <a:xfrm>
              <a:off x="6458822" y="4191764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63" name="Oval 863"/>
            <p:cNvSpPr>
              <a:spLocks noChangeAspect="1" noChangeArrowheads="1"/>
            </p:cNvSpPr>
            <p:nvPr/>
          </p:nvSpPr>
          <p:spPr bwMode="auto">
            <a:xfrm>
              <a:off x="6357849" y="4189819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64" name="Oval 863"/>
            <p:cNvSpPr>
              <a:spLocks noChangeAspect="1" noChangeArrowheads="1"/>
            </p:cNvSpPr>
            <p:nvPr/>
          </p:nvSpPr>
          <p:spPr bwMode="auto">
            <a:xfrm>
              <a:off x="5932485" y="4191173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465" name="Group 464"/>
            <p:cNvGrpSpPr/>
            <p:nvPr/>
          </p:nvGrpSpPr>
          <p:grpSpPr>
            <a:xfrm>
              <a:off x="5511659" y="3801712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480" name="Freeform 860"/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81" name="Rectangle 864"/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700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482" name="Freeform 865"/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83" name="Freeform 866"/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66" name="Group 465"/>
            <p:cNvGrpSpPr/>
            <p:nvPr/>
          </p:nvGrpSpPr>
          <p:grpSpPr>
            <a:xfrm>
              <a:off x="6008605" y="3281397"/>
              <a:ext cx="397910" cy="855879"/>
              <a:chOff x="1823226" y="3235632"/>
              <a:chExt cx="552654" cy="1188720"/>
            </a:xfrm>
            <a:solidFill>
              <a:srgbClr val="93D2FE"/>
            </a:solidFill>
          </p:grpSpPr>
          <p:sp>
            <p:nvSpPr>
              <p:cNvPr id="467" name="Oval 878"/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68" name="Rectangle 880"/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69" name="Oval 878"/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0" name="Line 881"/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1" name="Line 882"/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2" name="Rectangle 880"/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3" name="Oval 878"/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4" name="Line 882"/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5" name="Line 882"/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6" name="Line 884"/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7" name="Oval 885"/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8" name="Line 881"/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9" name="Line 882"/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498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101600"/>
            <a:ext cx="4194801" cy="673122"/>
          </a:xfrm>
        </p:spPr>
        <p:txBody>
          <a:bodyPr/>
          <a:lstStyle/>
          <a:p>
            <a:pPr eaLnBrk="1" hangingPunct="1"/>
            <a:r>
              <a:rPr lang="en-US" dirty="0"/>
              <a:t>Lifted Backward Search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986029" y="839481"/>
            <a:ext cx="5109971" cy="2113279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Like </a:t>
            </a:r>
            <a:r>
              <a:rPr lang="en-US" dirty="0">
                <a:latin typeface="Calibri"/>
              </a:rPr>
              <a:t>Backward-search</a:t>
            </a:r>
            <a:r>
              <a:rPr lang="en-US" dirty="0">
                <a:latin typeface="Times New Roman" charset="0"/>
              </a:rPr>
              <a:t> but much smaller branching factor</a:t>
            </a:r>
          </a:p>
          <a:p>
            <a:r>
              <a:rPr lang="en-US" dirty="0">
                <a:latin typeface="Times New Roman" charset="0"/>
              </a:rPr>
              <a:t>Must keep track of what values were 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substituted for which parameters</a:t>
            </a:r>
          </a:p>
          <a:p>
            <a:pPr lvl="1"/>
            <a:r>
              <a:rPr lang="en-US" dirty="0">
                <a:latin typeface="Times New Roman" charset="0"/>
              </a:rPr>
              <a:t>I won’t discuss the details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PSP</a:t>
            </a:r>
            <a:r>
              <a:rPr lang="en-US" dirty="0">
                <a:latin typeface="Times New Roman" charset="0"/>
              </a:rPr>
              <a:t> (later) does something similar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F4C92-7CAE-784C-A081-5AC0A3D5C71B}"/>
              </a:ext>
            </a:extLst>
          </p:cNvPr>
          <p:cNvSpPr/>
          <p:nvPr/>
        </p:nvSpPr>
        <p:spPr>
          <a:xfrm>
            <a:off x="2418529" y="3267678"/>
            <a:ext cx="2710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For classical planning, this can be simplified: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F792-64D0-4C3C-E267-1C4C9F0D9662}"/>
              </a:ext>
            </a:extLst>
          </p:cNvPr>
          <p:cNvSpPr txBox="1"/>
          <p:nvPr/>
        </p:nvSpPr>
        <p:spPr>
          <a:xfrm>
            <a:off x="4898572" y="3208895"/>
            <a:ext cx="7265130" cy="33958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Lifted-backward-search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(Σ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</a:t>
            </a:r>
            <a:r>
              <a:rPr lang="en-US" sz="18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g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spcBef>
                <a:spcPts val="200"/>
              </a:spcBef>
              <a:buNone/>
            </a:pP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← the empty plan</a:t>
            </a:r>
          </a:p>
          <a:p>
            <a:pPr marL="349250" lvl="1" indent="0">
              <a:spcBef>
                <a:spcPts val="200"/>
              </a:spcBef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while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True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</a:t>
            </a:r>
          </a:p>
          <a:p>
            <a:pPr marL="690562" lvl="2" indent="0">
              <a:spcBef>
                <a:spcPts val="200"/>
              </a:spcBef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if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</a:t>
            </a:r>
            <a:r>
              <a:rPr lang="en-US" sz="18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satisfies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then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return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π</a:t>
            </a:r>
          </a:p>
          <a:p>
            <a:pPr marL="690562" lvl="2" indent="0">
              <a:spcBef>
                <a:spcPts val="200"/>
              </a:spcBef>
              <a:buNone/>
            </a:pP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Relevant 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←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{(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18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18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|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an action in Σ that is relevant for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</a:p>
          <a:p>
            <a:pPr marL="1374775" lvl="4" indent="0">
              <a:spcBef>
                <a:spcPts val="200"/>
              </a:spcBef>
              <a:buNone/>
            </a:pP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18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a substitution that standardizes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's variables, and</a:t>
            </a:r>
          </a:p>
          <a:p>
            <a:pPr marL="1374775" lvl="4" indent="0">
              <a:spcBef>
                <a:spcPts val="200"/>
              </a:spcBef>
              <a:buNone/>
            </a:pP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18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an mgu for 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18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and the atom of g that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relevant for}</a:t>
            </a:r>
          </a:p>
          <a:p>
            <a:pPr marL="690562" lvl="2" indent="0">
              <a:spcBef>
                <a:spcPts val="200"/>
              </a:spcBef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if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Relevant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∅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then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return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failure</a:t>
            </a:r>
          </a:p>
          <a:p>
            <a:pPr marL="690562" lvl="2" indent="0">
              <a:spcBef>
                <a:spcPts val="200"/>
              </a:spcBef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nondeterministically choose a pair (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a,σ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∈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Relevant</a:t>
            </a:r>
          </a:p>
          <a:p>
            <a:pPr marL="690562" lvl="2" indent="0">
              <a:spcBef>
                <a:spcPts val="200"/>
              </a:spcBef>
              <a:buNone/>
            </a:pP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</a:t>
            </a:r>
            <a:r>
              <a:rPr lang="az-Cyrl-AZ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← 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az-Cyrl-AZ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lang="az-Cyrl-AZ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·</a:t>
            </a:r>
            <a:r>
              <a:rPr lang="az-Cyrl-AZ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az-Cyrl-AZ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π)</a:t>
            </a:r>
          </a:p>
          <a:p>
            <a:pPr marL="690562" lvl="2" indent="0">
              <a:spcBef>
                <a:spcPts val="200"/>
              </a:spcBef>
              <a:buNone/>
            </a:pP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←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γ</a:t>
            </a:r>
            <a:r>
              <a:rPr lang="en-US" sz="18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–1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),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))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D5992D-1146-C82B-1089-7F62A5C1D1CD}"/>
              </a:ext>
            </a:extLst>
          </p:cNvPr>
          <p:cNvSpPr txBox="1">
            <a:spLocks/>
          </p:cNvSpPr>
          <p:nvPr/>
        </p:nvSpPr>
        <p:spPr bwMode="auto">
          <a:xfrm>
            <a:off x="6635106" y="214359"/>
            <a:ext cx="4639137" cy="28940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Backward-search </a:t>
            </a:r>
            <a:r>
              <a:rPr lang="en-US" sz="1800" kern="0" dirty="0"/>
              <a:t>(</a:t>
            </a:r>
            <a:r>
              <a:rPr lang="en-US" sz="1800" kern="0" dirty="0" err="1"/>
              <a:t>Σ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g</a:t>
            </a:r>
            <a:r>
              <a:rPr lang="en-US" sz="1800" kern="0" dirty="0"/>
              <a:t>) </a:t>
            </a:r>
          </a:p>
          <a:p>
            <a:pPr marL="401638" lvl="1" indent="0">
              <a:spcBef>
                <a:spcPts val="0"/>
              </a:spcBef>
              <a:buFont typeface="System Font Regular"/>
              <a:buNone/>
            </a:pPr>
            <a:r>
              <a:rPr lang="en-US" sz="1800" kern="0" dirty="0"/>
              <a:t> </a:t>
            </a:r>
            <a:r>
              <a:rPr lang="en-US" sz="1800" i="1" kern="0" dirty="0"/>
              <a:t>π</a:t>
            </a:r>
            <a:r>
              <a:rPr lang="en-US" sz="1800" kern="0" dirty="0"/>
              <a:t> ← ⟨⟩ </a:t>
            </a:r>
          </a:p>
          <a:p>
            <a:pPr marL="401638" lvl="1" indent="0">
              <a:spcBef>
                <a:spcPts val="0"/>
              </a:spcBef>
              <a:buFont typeface="System Font Regular"/>
              <a:buNone/>
            </a:pPr>
            <a:r>
              <a:rPr lang="en-US" sz="1800" b="1" kern="0" dirty="0"/>
              <a:t>while 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 ⊭ </a:t>
            </a:r>
            <a:r>
              <a:rPr lang="en-US" sz="1800" i="1" kern="0" dirty="0"/>
              <a:t>g</a:t>
            </a:r>
            <a:r>
              <a:rPr lang="en-US" sz="1800" kern="0" baseline="-25000" dirty="0"/>
              <a:t> </a:t>
            </a:r>
            <a:r>
              <a:rPr lang="en-US" sz="1800" kern="0" dirty="0"/>
              <a:t> </a:t>
            </a:r>
            <a:r>
              <a:rPr lang="en-US" sz="1800" b="1" kern="0" dirty="0"/>
              <a:t>do</a:t>
            </a:r>
            <a:endParaRPr lang="en-US" sz="1800" kern="0" dirty="0"/>
          </a:p>
          <a:p>
            <a:pPr marL="401638" lvl="1" indent="0">
              <a:spcBef>
                <a:spcPts val="0"/>
              </a:spcBef>
              <a:buFont typeface="System Font Regular"/>
              <a:buNone/>
            </a:pPr>
            <a:r>
              <a:rPr lang="en-US" sz="1800" i="1" kern="0" dirty="0"/>
              <a:t>	A′</a:t>
            </a:r>
            <a:r>
              <a:rPr lang="en-US" sz="1800" kern="0" dirty="0"/>
              <a:t> ← {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A</a:t>
            </a:r>
            <a:r>
              <a:rPr lang="en-US" sz="1800" kern="0" dirty="0"/>
              <a:t> | </a:t>
            </a:r>
            <a:r>
              <a:rPr lang="en-US" sz="1800" i="1" kern="0" dirty="0"/>
              <a:t>a</a:t>
            </a:r>
            <a:r>
              <a:rPr lang="en-US" sz="1800" kern="0" dirty="0"/>
              <a:t> is relevant for </a:t>
            </a:r>
            <a:r>
              <a:rPr lang="en-US" sz="1800" i="1" kern="0" dirty="0"/>
              <a:t>g</a:t>
            </a:r>
            <a:r>
              <a:rPr lang="en-US" sz="1800" kern="0" dirty="0"/>
              <a:t>}</a:t>
            </a:r>
            <a:endParaRPr lang="en-US" sz="1800" b="1" kern="0" dirty="0"/>
          </a:p>
          <a:p>
            <a:pPr marL="401638" lvl="1" indent="0">
              <a:spcBef>
                <a:spcPts val="0"/>
              </a:spcBef>
              <a:buFont typeface="System Font Regular"/>
              <a:buNone/>
            </a:pPr>
            <a:r>
              <a:rPr lang="en-US" sz="1800" b="1" kern="0" dirty="0"/>
              <a:t>	if </a:t>
            </a:r>
            <a:r>
              <a:rPr lang="en-US" sz="1800" i="1" kern="0" dirty="0"/>
              <a:t>A′</a:t>
            </a:r>
            <a:r>
              <a:rPr lang="en-US" sz="1800" kern="0" dirty="0"/>
              <a:t> = ∅ </a:t>
            </a:r>
            <a:r>
              <a:rPr lang="en-US" sz="1800" b="1" kern="0" dirty="0"/>
              <a:t>then return </a:t>
            </a:r>
            <a:r>
              <a:rPr lang="en-US" sz="1800" kern="0" dirty="0">
                <a:latin typeface="Calibri" panose="020F0502020204030204" pitchFamily="34" charset="0"/>
              </a:rPr>
              <a:t>failure</a:t>
            </a:r>
          </a:p>
          <a:p>
            <a:pPr marL="800100" lvl="2" indent="0">
              <a:spcBef>
                <a:spcPts val="0"/>
              </a:spcBef>
              <a:buFont typeface="System Font Regular"/>
              <a:buNone/>
            </a:pPr>
            <a:r>
              <a:rPr lang="en-US" sz="1800" kern="0" dirty="0" err="1">
                <a:latin typeface="Calibri"/>
              </a:rPr>
              <a:t>nondeterministically</a:t>
            </a:r>
            <a:r>
              <a:rPr lang="en-US" sz="1800" kern="0" dirty="0">
                <a:latin typeface="Calibri"/>
              </a:rPr>
              <a:t> choose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A′</a:t>
            </a:r>
            <a:r>
              <a:rPr lang="en-US" sz="1800" kern="0" dirty="0"/>
              <a:t> </a:t>
            </a:r>
          </a:p>
          <a:p>
            <a:pPr marL="800100" lvl="2" indent="0">
              <a:spcBef>
                <a:spcPts val="0"/>
              </a:spcBef>
              <a:buFont typeface="System Font Regular"/>
              <a:buNone/>
            </a:pPr>
            <a:r>
              <a:rPr lang="en-US" sz="1800" i="1" kern="0" dirty="0"/>
              <a:t>g </a:t>
            </a:r>
            <a:r>
              <a:rPr lang="en-US" sz="1800" kern="0" dirty="0"/>
              <a:t>← </a:t>
            </a:r>
            <a:r>
              <a:rPr lang="en-US" sz="1800" kern="0" dirty="0" err="1"/>
              <a:t>γ</a:t>
            </a:r>
            <a:r>
              <a:rPr lang="en-US" sz="1800" kern="0" baseline="30000" dirty="0" err="1"/>
              <a:t>–1</a:t>
            </a:r>
            <a:r>
              <a:rPr lang="en-US" sz="1800" kern="0" dirty="0"/>
              <a:t>(</a:t>
            </a:r>
            <a:r>
              <a:rPr lang="en-US" sz="1800" i="1" kern="0" dirty="0" err="1"/>
              <a:t>g,a</a:t>
            </a:r>
            <a:r>
              <a:rPr lang="en-US" sz="1800" kern="0" dirty="0"/>
              <a:t>)</a:t>
            </a:r>
          </a:p>
          <a:p>
            <a:pPr marL="800100" lvl="2" indent="0">
              <a:spcBef>
                <a:spcPts val="0"/>
              </a:spcBef>
              <a:buFont typeface="System Font Regular"/>
              <a:buNone/>
            </a:pPr>
            <a:r>
              <a:rPr lang="en-US" sz="1800" i="1" kern="0" dirty="0"/>
              <a:t>π</a:t>
            </a:r>
            <a:r>
              <a:rPr lang="en-US" sz="1800" kern="0" dirty="0"/>
              <a:t> ← </a:t>
            </a:r>
            <a:r>
              <a:rPr lang="en-US" sz="1800" i="1" kern="0" dirty="0"/>
              <a:t>a·π</a:t>
            </a:r>
          </a:p>
          <a:p>
            <a:pPr marL="458788" lvl="1" indent="0">
              <a:spcBef>
                <a:spcPts val="0"/>
              </a:spcBef>
              <a:buFont typeface="System Font Regular"/>
              <a:buNone/>
            </a:pPr>
            <a:r>
              <a:rPr lang="en-US" sz="1800" b="1" kern="0" dirty="0"/>
              <a:t>return</a:t>
            </a:r>
            <a:r>
              <a:rPr lang="en-US" sz="1800" kern="0" dirty="0"/>
              <a:t> π</a:t>
            </a:r>
            <a:endParaRPr lang="en-US" sz="1800" i="1" kern="0" baseline="-25000" dirty="0"/>
          </a:p>
        </p:txBody>
      </p:sp>
    </p:spTree>
    <p:extLst>
      <p:ext uri="{BB962C8B-B14F-4D97-AF65-F5344CB8AC3E}">
        <p14:creationId xmlns:p14="http://schemas.microsoft.com/office/powerpoint/2010/main" val="46375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3.4.	Plan-Space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Formulate planning as a constraint satisfaction problem</a:t>
            </a:r>
          </a:p>
          <a:p>
            <a:pPr lvl="1"/>
            <a:r>
              <a:rPr lang="en-US" dirty="0"/>
              <a:t>Use constraint-satisfaction techniques to get solutions that are more flexible than ordinary plans </a:t>
            </a:r>
          </a:p>
          <a:p>
            <a:pPr lvl="2"/>
            <a:r>
              <a:rPr lang="en-US" dirty="0"/>
              <a:t>E.g., plans in which the actions are partially ordered</a:t>
            </a:r>
          </a:p>
          <a:p>
            <a:pPr lvl="2"/>
            <a:r>
              <a:rPr lang="en-US" dirty="0"/>
              <a:t>Postpone ordering decisions until the plan is being executed</a:t>
            </a:r>
          </a:p>
          <a:p>
            <a:pPr lvl="3"/>
            <a:r>
              <a:rPr lang="en-US" dirty="0"/>
              <a:t>the actor may have a better idea about which ordering is best</a:t>
            </a:r>
          </a:p>
          <a:p>
            <a:r>
              <a:rPr lang="en-US" dirty="0"/>
              <a:t>First step toward temporal planning (Chapter 18)</a:t>
            </a:r>
          </a:p>
          <a:p>
            <a:endParaRPr lang="en-US" dirty="0"/>
          </a:p>
          <a:p>
            <a:r>
              <a:rPr lang="en-US" dirty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Backward search from the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Each node of the search space is a </a:t>
            </a:r>
            <a:r>
              <a:rPr lang="en-US" i="1" dirty="0">
                <a:latin typeface="Times New Roman" charset="0"/>
              </a:rPr>
              <a:t>partial plan </a:t>
            </a:r>
            <a:r>
              <a:rPr lang="en-US" dirty="0">
                <a:latin typeface="Times New Roman" charset="0"/>
              </a:rPr>
              <a:t>that contains </a:t>
            </a:r>
            <a:r>
              <a:rPr lang="en-US" i="1" dirty="0">
                <a:latin typeface="Times New Roman" charset="0"/>
              </a:rPr>
              <a:t>flaws</a:t>
            </a:r>
            <a:endParaRPr lang="en-US" dirty="0"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Remove the flaws by making </a:t>
            </a:r>
            <a:r>
              <a:rPr lang="en-US" i="1" dirty="0">
                <a:latin typeface="Times New Roman" charset="0"/>
              </a:rPr>
              <a:t>refinements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If successful, we’ll get a </a:t>
            </a:r>
            <a:r>
              <a:rPr lang="en-US" i="1" dirty="0">
                <a:latin typeface="Times New Roman" charset="0"/>
              </a:rPr>
              <a:t>partially ordered </a:t>
            </a:r>
            <a:r>
              <a:rPr lang="en-US" dirty="0">
                <a:latin typeface="Times New Roman" charset="0"/>
              </a:rPr>
              <a:t>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64458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F3470-314F-4133-9AF6-562981273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6F14F6-B180-4C59-8505-46B1664A21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31392</TotalTime>
  <Pages>32</Pages>
  <Words>6020</Words>
  <Application>Microsoft Macintosh PowerPoint</Application>
  <PresentationFormat>Widescreen</PresentationFormat>
  <Paragraphs>920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System Font Regular</vt:lpstr>
      <vt:lpstr>Times</vt:lpstr>
      <vt:lpstr>Times New Roman</vt:lpstr>
      <vt:lpstr>10_Nau - reasoning about adversaries</vt:lpstr>
      <vt:lpstr>Chapter 3 Planning with Deterministic Models 3.3. Backward Search   3.4. Plan-Space Search</vt:lpstr>
      <vt:lpstr>3.3. Backward Search</vt:lpstr>
      <vt:lpstr>Relevance</vt:lpstr>
      <vt:lpstr>Relevance</vt:lpstr>
      <vt:lpstr>Inverse State Transitions</vt:lpstr>
      <vt:lpstr>Backward Search</vt:lpstr>
      <vt:lpstr>Branching Factor</vt:lpstr>
      <vt:lpstr>Lifted Backward Search</vt:lpstr>
      <vt:lpstr>3.4. Plan-Space Planning</vt:lpstr>
      <vt:lpstr>Definitions</vt:lpstr>
      <vt:lpstr>Definitions</vt:lpstr>
      <vt:lpstr>Definitions</vt:lpstr>
      <vt:lpstr>Flaws:  1. Open Goals</vt:lpstr>
      <vt:lpstr>Flaws:  2. Threats</vt:lpstr>
      <vt:lpstr>Resolving Threats</vt:lpstr>
      <vt:lpstr>PSP Algorithm</vt:lpstr>
      <vt:lpstr>PSP Algorithm</vt:lpstr>
      <vt:lpstr>PSP Algorithm</vt:lpstr>
      <vt:lpstr>PSP Algorithm</vt:lpstr>
      <vt:lpstr>PSP Algorithm</vt:lpstr>
      <vt:lpstr>PSP Algorithm</vt:lpstr>
      <vt:lpstr>PSP Algorithm</vt:lpstr>
      <vt:lpstr>PSP Algorithm</vt:lpstr>
      <vt:lpstr>PSP Algorithm</vt:lpstr>
      <vt:lpstr>PSP Algorithm</vt:lpstr>
      <vt:lpstr>PSP Algorithm</vt:lpstr>
      <vt:lpstr>PSP Algorithm</vt:lpstr>
      <vt:lpstr>PSP Algorithm</vt:lpstr>
      <vt:lpstr>Selecting a Flaw</vt:lpstr>
      <vt:lpstr>Choosing a Resolver</vt:lpstr>
      <vt:lpstr>Choosing a Resolver</vt:lpstr>
      <vt:lpstr>Choosing a Resolver</vt:lpstr>
      <vt:lpstr>Choosing a Resolver</vt:lpstr>
      <vt:lpstr>Discussion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Chapter 3 - 3.4 - 3.5</dc:title>
  <dc:subject/>
  <dc:creator>Dana Nau</dc:creator>
  <cp:keywords/>
  <dc:description/>
  <cp:lastModifiedBy>Dana Nau</cp:lastModifiedBy>
  <cp:revision>3523</cp:revision>
  <cp:lastPrinted>2018-02-22T18:51:05Z</cp:lastPrinted>
  <dcterms:created xsi:type="dcterms:W3CDTF">2013-08-19T20:16:30Z</dcterms:created>
  <dcterms:modified xsi:type="dcterms:W3CDTF">2025-03-08T04:05:40Z</dcterms:modified>
</cp:coreProperties>
</file>